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Prata" charset="1" panose="00000500000000000000"/>
      <p:regular r:id="rId15"/>
    </p:embeddedFont>
    <p:embeddedFont>
      <p:font typeface="Raleway" charset="1" panose="00000000000000000000"/>
      <p:regular r:id="rId16"/>
    </p:embeddedFont>
    <p:embeddedFont>
      <p:font typeface="Raleway Bold" charset="1" panose="000000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png" Type="http://schemas.openxmlformats.org/officeDocument/2006/relationships/image"/><Relationship Id="rId4" Target="https://gamma.app/?utm_source=made-with-gamma" TargetMode="External" Type="http://schemas.openxmlformats.org/officeDocument/2006/relationships/hyperlink"/><Relationship Id="rId5"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sp>
        <p:nvSpPr>
          <p:cNvPr name="Freeform 5" id="5"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grpSp>
        <p:nvGrpSpPr>
          <p:cNvPr name="Group 6" id="6"/>
          <p:cNvGrpSpPr/>
          <p:nvPr/>
        </p:nvGrpSpPr>
        <p:grpSpPr>
          <a:xfrm rot="0">
            <a:off x="7868469" y="1879550"/>
            <a:ext cx="9409063" cy="1240687"/>
            <a:chOff x="0" y="0"/>
            <a:chExt cx="12545417" cy="1654249"/>
          </a:xfrm>
        </p:grpSpPr>
        <p:sp>
          <p:nvSpPr>
            <p:cNvPr name="Freeform 7" id="7"/>
            <p:cNvSpPr/>
            <p:nvPr/>
          </p:nvSpPr>
          <p:spPr>
            <a:xfrm flipH="false" flipV="false" rot="0">
              <a:off x="0" y="0"/>
              <a:ext cx="12545416" cy="1654249"/>
            </a:xfrm>
            <a:custGeom>
              <a:avLst/>
              <a:gdLst/>
              <a:ahLst/>
              <a:cxnLst/>
              <a:rect r="r" b="b" t="t" l="l"/>
              <a:pathLst>
                <a:path h="1654249" w="12545416">
                  <a:moveTo>
                    <a:pt x="0" y="0"/>
                  </a:moveTo>
                  <a:lnTo>
                    <a:pt x="12545416" y="0"/>
                  </a:lnTo>
                  <a:lnTo>
                    <a:pt x="12545416" y="1654249"/>
                  </a:lnTo>
                  <a:lnTo>
                    <a:pt x="0" y="1654249"/>
                  </a:lnTo>
                  <a:close/>
                </a:path>
              </a:pathLst>
            </a:custGeom>
            <a:solidFill>
              <a:srgbClr val="000000">
                <a:alpha val="0"/>
              </a:srgbClr>
            </a:solidFill>
          </p:spPr>
        </p:sp>
        <p:sp>
          <p:nvSpPr>
            <p:cNvPr name="TextBox 8" id="8"/>
            <p:cNvSpPr txBox="true"/>
            <p:nvPr/>
          </p:nvSpPr>
          <p:spPr>
            <a:xfrm>
              <a:off x="0" y="-19050"/>
              <a:ext cx="12545417" cy="1673299"/>
            </a:xfrm>
            <a:prstGeom prst="rect">
              <a:avLst/>
            </a:prstGeom>
          </p:spPr>
          <p:txBody>
            <a:bodyPr anchor="t" rtlCol="false" tIns="0" lIns="0" bIns="0" rIns="0"/>
            <a:lstStyle/>
            <a:p>
              <a:pPr algn="l">
                <a:lnSpc>
                  <a:spcPts val="6937"/>
                </a:lnSpc>
              </a:pPr>
              <a:r>
                <a:rPr lang="en-US" sz="5562">
                  <a:solidFill>
                    <a:srgbClr val="F2E782"/>
                  </a:solidFill>
                  <a:latin typeface="Prata"/>
                  <a:ea typeface="Prata"/>
                  <a:cs typeface="Prata"/>
                  <a:sym typeface="Prata"/>
                </a:rPr>
                <a:t>Used Cars Price Prediction</a:t>
              </a:r>
            </a:p>
          </p:txBody>
        </p:sp>
      </p:grpSp>
      <p:grpSp>
        <p:nvGrpSpPr>
          <p:cNvPr name="Group 9" id="9"/>
          <p:cNvGrpSpPr/>
          <p:nvPr/>
        </p:nvGrpSpPr>
        <p:grpSpPr>
          <a:xfrm rot="0">
            <a:off x="7850237" y="3190726"/>
            <a:ext cx="9445526" cy="2268141"/>
            <a:chOff x="0" y="0"/>
            <a:chExt cx="12594035" cy="3024188"/>
          </a:xfrm>
        </p:grpSpPr>
        <p:sp>
          <p:nvSpPr>
            <p:cNvPr name="Freeform 10" id="10"/>
            <p:cNvSpPr/>
            <p:nvPr/>
          </p:nvSpPr>
          <p:spPr>
            <a:xfrm flipH="false" flipV="false" rot="0">
              <a:off x="0" y="0"/>
              <a:ext cx="12594035" cy="3024188"/>
            </a:xfrm>
            <a:custGeom>
              <a:avLst/>
              <a:gdLst/>
              <a:ahLst/>
              <a:cxnLst/>
              <a:rect r="r" b="b" t="t" l="l"/>
              <a:pathLst>
                <a:path h="3024188" w="12594035">
                  <a:moveTo>
                    <a:pt x="0" y="0"/>
                  </a:moveTo>
                  <a:lnTo>
                    <a:pt x="12594035" y="0"/>
                  </a:lnTo>
                  <a:lnTo>
                    <a:pt x="12594035" y="3024188"/>
                  </a:lnTo>
                  <a:lnTo>
                    <a:pt x="0" y="3024188"/>
                  </a:lnTo>
                  <a:close/>
                </a:path>
              </a:pathLst>
            </a:custGeom>
            <a:solidFill>
              <a:srgbClr val="000000">
                <a:alpha val="0"/>
              </a:srgbClr>
            </a:solidFill>
          </p:spPr>
        </p:sp>
        <p:sp>
          <p:nvSpPr>
            <p:cNvPr name="TextBox 11" id="11"/>
            <p:cNvSpPr txBox="true"/>
            <p:nvPr/>
          </p:nvSpPr>
          <p:spPr>
            <a:xfrm>
              <a:off x="0" y="-95250"/>
              <a:ext cx="12594035" cy="3119438"/>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This presentation explores the used car market using a dataset from Car Dekho. We will analyze the data to understand key factors influencing car prices and build machine learning models to predict selling prices. The analysis includes data cleaning, exploratory data analysis (EDA), and model implementation.</a:t>
              </a:r>
            </a:p>
          </p:txBody>
        </p:sp>
      </p:grpSp>
      <p:grpSp>
        <p:nvGrpSpPr>
          <p:cNvPr name="Group 12" id="12"/>
          <p:cNvGrpSpPr/>
          <p:nvPr/>
        </p:nvGrpSpPr>
        <p:grpSpPr>
          <a:xfrm rot="0">
            <a:off x="7850237" y="5777805"/>
            <a:ext cx="9445526" cy="1814512"/>
            <a:chOff x="0" y="0"/>
            <a:chExt cx="12594035" cy="2419350"/>
          </a:xfrm>
        </p:grpSpPr>
        <p:sp>
          <p:nvSpPr>
            <p:cNvPr name="Freeform 13" id="13"/>
            <p:cNvSpPr/>
            <p:nvPr/>
          </p:nvSpPr>
          <p:spPr>
            <a:xfrm flipH="false" flipV="false" rot="0">
              <a:off x="0" y="0"/>
              <a:ext cx="12594035" cy="2419350"/>
            </a:xfrm>
            <a:custGeom>
              <a:avLst/>
              <a:gdLst/>
              <a:ahLst/>
              <a:cxnLst/>
              <a:rect r="r" b="b" t="t" l="l"/>
              <a:pathLst>
                <a:path h="2419350" w="12594035">
                  <a:moveTo>
                    <a:pt x="0" y="0"/>
                  </a:moveTo>
                  <a:lnTo>
                    <a:pt x="12594035" y="0"/>
                  </a:lnTo>
                  <a:lnTo>
                    <a:pt x="12594035" y="2419350"/>
                  </a:lnTo>
                  <a:lnTo>
                    <a:pt x="0" y="2419350"/>
                  </a:lnTo>
                  <a:close/>
                </a:path>
              </a:pathLst>
            </a:custGeom>
            <a:solidFill>
              <a:srgbClr val="000000">
                <a:alpha val="0"/>
              </a:srgbClr>
            </a:solidFill>
          </p:spPr>
        </p:sp>
        <p:sp>
          <p:nvSpPr>
            <p:cNvPr name="TextBox 14" id="14"/>
            <p:cNvSpPr txBox="true"/>
            <p:nvPr/>
          </p:nvSpPr>
          <p:spPr>
            <a:xfrm>
              <a:off x="0" y="-95250"/>
              <a:ext cx="12594035" cy="2514600"/>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The goal is to provide insights into the used car market and develop accurate price prediction models. We will cover data preprocessing, feature analysis, and the application of various regression algorithms to achieve this objective.</a:t>
              </a:r>
            </a:p>
          </p:txBody>
        </p:sp>
      </p:grpSp>
      <p:grpSp>
        <p:nvGrpSpPr>
          <p:cNvPr name="Group 15" id="15"/>
          <p:cNvGrpSpPr/>
          <p:nvPr/>
        </p:nvGrpSpPr>
        <p:grpSpPr>
          <a:xfrm rot="0">
            <a:off x="7845475" y="7927627"/>
            <a:ext cx="463154" cy="463154"/>
            <a:chOff x="0" y="0"/>
            <a:chExt cx="617538" cy="617538"/>
          </a:xfrm>
        </p:grpSpPr>
        <p:sp>
          <p:nvSpPr>
            <p:cNvPr name="Freeform 16" id="16"/>
            <p:cNvSpPr/>
            <p:nvPr/>
          </p:nvSpPr>
          <p:spPr>
            <a:xfrm flipH="false" flipV="false" rot="0">
              <a:off x="0" y="0"/>
              <a:ext cx="617601" cy="617601"/>
            </a:xfrm>
            <a:custGeom>
              <a:avLst/>
              <a:gdLst/>
              <a:ahLst/>
              <a:cxnLst/>
              <a:rect r="r" b="b" t="t" l="l"/>
              <a:pathLst>
                <a:path h="617601" w="617601">
                  <a:moveTo>
                    <a:pt x="0" y="308737"/>
                  </a:moveTo>
                  <a:cubicBezTo>
                    <a:pt x="0" y="138303"/>
                    <a:pt x="138303" y="0"/>
                    <a:pt x="308737" y="0"/>
                  </a:cubicBezTo>
                  <a:cubicBezTo>
                    <a:pt x="310642" y="0"/>
                    <a:pt x="312547" y="889"/>
                    <a:pt x="313690" y="2413"/>
                  </a:cubicBezTo>
                  <a:lnTo>
                    <a:pt x="308737" y="6350"/>
                  </a:lnTo>
                  <a:lnTo>
                    <a:pt x="308737" y="0"/>
                  </a:lnTo>
                  <a:lnTo>
                    <a:pt x="308737" y="6350"/>
                  </a:lnTo>
                  <a:lnTo>
                    <a:pt x="308737" y="0"/>
                  </a:lnTo>
                  <a:cubicBezTo>
                    <a:pt x="479298" y="0"/>
                    <a:pt x="617601" y="138303"/>
                    <a:pt x="617601" y="308737"/>
                  </a:cubicBezTo>
                  <a:cubicBezTo>
                    <a:pt x="617601" y="311150"/>
                    <a:pt x="616204" y="313309"/>
                    <a:pt x="614045" y="314452"/>
                  </a:cubicBezTo>
                  <a:lnTo>
                    <a:pt x="611251" y="308737"/>
                  </a:lnTo>
                  <a:lnTo>
                    <a:pt x="617601" y="308737"/>
                  </a:lnTo>
                  <a:cubicBezTo>
                    <a:pt x="617601" y="479298"/>
                    <a:pt x="479298" y="617474"/>
                    <a:pt x="308864" y="617474"/>
                  </a:cubicBezTo>
                  <a:lnTo>
                    <a:pt x="308864" y="611124"/>
                  </a:lnTo>
                  <a:lnTo>
                    <a:pt x="308864" y="604774"/>
                  </a:lnTo>
                  <a:lnTo>
                    <a:pt x="308864" y="611124"/>
                  </a:lnTo>
                  <a:lnTo>
                    <a:pt x="308864" y="617474"/>
                  </a:lnTo>
                  <a:cubicBezTo>
                    <a:pt x="138303" y="617601"/>
                    <a:pt x="0" y="479298"/>
                    <a:pt x="0" y="308737"/>
                  </a:cubicBezTo>
                  <a:lnTo>
                    <a:pt x="6350" y="308737"/>
                  </a:lnTo>
                  <a:lnTo>
                    <a:pt x="0" y="308737"/>
                  </a:lnTo>
                  <a:moveTo>
                    <a:pt x="12700" y="308737"/>
                  </a:moveTo>
                  <a:lnTo>
                    <a:pt x="6350" y="308737"/>
                  </a:lnTo>
                  <a:lnTo>
                    <a:pt x="12700" y="308737"/>
                  </a:lnTo>
                  <a:cubicBezTo>
                    <a:pt x="12700" y="472313"/>
                    <a:pt x="145288" y="604901"/>
                    <a:pt x="308737" y="604901"/>
                  </a:cubicBezTo>
                  <a:cubicBezTo>
                    <a:pt x="312293" y="604901"/>
                    <a:pt x="315087" y="607695"/>
                    <a:pt x="315087" y="611251"/>
                  </a:cubicBezTo>
                  <a:cubicBezTo>
                    <a:pt x="315087" y="614807"/>
                    <a:pt x="312293" y="617601"/>
                    <a:pt x="308737" y="617601"/>
                  </a:cubicBezTo>
                  <a:cubicBezTo>
                    <a:pt x="305181" y="617601"/>
                    <a:pt x="302387" y="614807"/>
                    <a:pt x="302387" y="611251"/>
                  </a:cubicBezTo>
                  <a:cubicBezTo>
                    <a:pt x="302387" y="607695"/>
                    <a:pt x="305181" y="604901"/>
                    <a:pt x="308737" y="604901"/>
                  </a:cubicBezTo>
                  <a:cubicBezTo>
                    <a:pt x="472313" y="604901"/>
                    <a:pt x="604774" y="472313"/>
                    <a:pt x="604774" y="308864"/>
                  </a:cubicBezTo>
                  <a:cubicBezTo>
                    <a:pt x="604774" y="306451"/>
                    <a:pt x="606171" y="304292"/>
                    <a:pt x="608330" y="303149"/>
                  </a:cubicBezTo>
                  <a:lnTo>
                    <a:pt x="611124" y="308864"/>
                  </a:lnTo>
                  <a:lnTo>
                    <a:pt x="604774" y="308864"/>
                  </a:lnTo>
                  <a:cubicBezTo>
                    <a:pt x="604901" y="145288"/>
                    <a:pt x="472313" y="12700"/>
                    <a:pt x="308737" y="12700"/>
                  </a:cubicBezTo>
                  <a:cubicBezTo>
                    <a:pt x="306832" y="12700"/>
                    <a:pt x="304927" y="11811"/>
                    <a:pt x="303784" y="10287"/>
                  </a:cubicBezTo>
                  <a:lnTo>
                    <a:pt x="308737" y="6350"/>
                  </a:lnTo>
                  <a:lnTo>
                    <a:pt x="308737" y="12700"/>
                  </a:lnTo>
                  <a:cubicBezTo>
                    <a:pt x="145288" y="12700"/>
                    <a:pt x="12700" y="145288"/>
                    <a:pt x="12700" y="308737"/>
                  </a:cubicBezTo>
                  <a:close/>
                </a:path>
              </a:pathLst>
            </a:custGeom>
            <a:solidFill>
              <a:srgbClr val="FFFFFF"/>
            </a:solidFill>
          </p:spPr>
        </p:sp>
      </p:grpSp>
      <p:sp>
        <p:nvSpPr>
          <p:cNvPr name="Freeform 17" id="17" descr="preencoded.png"/>
          <p:cNvSpPr/>
          <p:nvPr/>
        </p:nvSpPr>
        <p:spPr>
          <a:xfrm flipH="false" flipV="false" rot="0">
            <a:off x="7859762" y="7941915"/>
            <a:ext cx="434579" cy="434579"/>
          </a:xfrm>
          <a:custGeom>
            <a:avLst/>
            <a:gdLst/>
            <a:ahLst/>
            <a:cxnLst/>
            <a:rect r="r" b="b" t="t" l="l"/>
            <a:pathLst>
              <a:path h="434579" w="434579">
                <a:moveTo>
                  <a:pt x="0" y="0"/>
                </a:moveTo>
                <a:lnTo>
                  <a:pt x="434579" y="0"/>
                </a:lnTo>
                <a:lnTo>
                  <a:pt x="434579" y="434579"/>
                </a:lnTo>
                <a:lnTo>
                  <a:pt x="0" y="434579"/>
                </a:lnTo>
                <a:lnTo>
                  <a:pt x="0" y="0"/>
                </a:lnTo>
                <a:close/>
              </a:path>
            </a:pathLst>
          </a:custGeom>
          <a:blipFill>
            <a:blip r:embed="rId4"/>
            <a:stretch>
              <a:fillRect l="0" t="0" r="0" b="0"/>
            </a:stretch>
          </a:blipFill>
        </p:spPr>
      </p:sp>
      <p:grpSp>
        <p:nvGrpSpPr>
          <p:cNvPr name="Group 18" id="18"/>
          <p:cNvGrpSpPr/>
          <p:nvPr/>
        </p:nvGrpSpPr>
        <p:grpSpPr>
          <a:xfrm rot="0">
            <a:off x="8445550" y="7911256"/>
            <a:ext cx="3273326" cy="496044"/>
            <a:chOff x="0" y="0"/>
            <a:chExt cx="4364435" cy="661392"/>
          </a:xfrm>
        </p:grpSpPr>
        <p:sp>
          <p:nvSpPr>
            <p:cNvPr name="Freeform 19" id="19"/>
            <p:cNvSpPr/>
            <p:nvPr/>
          </p:nvSpPr>
          <p:spPr>
            <a:xfrm flipH="false" flipV="false" rot="0">
              <a:off x="0" y="0"/>
              <a:ext cx="4364435" cy="661392"/>
            </a:xfrm>
            <a:custGeom>
              <a:avLst/>
              <a:gdLst/>
              <a:ahLst/>
              <a:cxnLst/>
              <a:rect r="r" b="b" t="t" l="l"/>
              <a:pathLst>
                <a:path h="661392" w="4364435">
                  <a:moveTo>
                    <a:pt x="0" y="0"/>
                  </a:moveTo>
                  <a:lnTo>
                    <a:pt x="4364435" y="0"/>
                  </a:lnTo>
                  <a:lnTo>
                    <a:pt x="4364435" y="661392"/>
                  </a:lnTo>
                  <a:lnTo>
                    <a:pt x="0" y="661392"/>
                  </a:lnTo>
                  <a:close/>
                </a:path>
              </a:pathLst>
            </a:custGeom>
            <a:solidFill>
              <a:srgbClr val="000000">
                <a:alpha val="0"/>
              </a:srgbClr>
            </a:solidFill>
          </p:spPr>
        </p:sp>
        <p:sp>
          <p:nvSpPr>
            <p:cNvPr name="TextBox 20" id="20"/>
            <p:cNvSpPr txBox="true"/>
            <p:nvPr/>
          </p:nvSpPr>
          <p:spPr>
            <a:xfrm>
              <a:off x="0" y="-66675"/>
              <a:ext cx="4364435" cy="728067"/>
            </a:xfrm>
            <a:prstGeom prst="rect">
              <a:avLst/>
            </a:prstGeom>
          </p:spPr>
          <p:txBody>
            <a:bodyPr anchor="t" rtlCol="false" tIns="0" lIns="0" bIns="0" rIns="0"/>
            <a:lstStyle/>
            <a:p>
              <a:pPr algn="l">
                <a:lnSpc>
                  <a:spcPts val="3874"/>
                </a:lnSpc>
              </a:pPr>
              <a:r>
                <a:rPr lang="en-US" sz="2750" b="true">
                  <a:solidFill>
                    <a:srgbClr val="CFCBBF"/>
                  </a:solidFill>
                  <a:latin typeface="Raleway Bold"/>
                  <a:ea typeface="Raleway Bold"/>
                  <a:cs typeface="Raleway Bold"/>
                  <a:sym typeface="Raleway Bold"/>
                </a:rPr>
                <a:t>by ABHISHEK AHER</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grpSp>
        <p:nvGrpSpPr>
          <p:cNvPr name="Group 5" id="5"/>
          <p:cNvGrpSpPr/>
          <p:nvPr/>
        </p:nvGrpSpPr>
        <p:grpSpPr>
          <a:xfrm rot="0">
            <a:off x="992238" y="2948136"/>
            <a:ext cx="9720858" cy="885974"/>
            <a:chOff x="0" y="0"/>
            <a:chExt cx="12961143" cy="1181298"/>
          </a:xfrm>
        </p:grpSpPr>
        <p:sp>
          <p:nvSpPr>
            <p:cNvPr name="Freeform 6" id="6"/>
            <p:cNvSpPr/>
            <p:nvPr/>
          </p:nvSpPr>
          <p:spPr>
            <a:xfrm flipH="false" flipV="false" rot="0">
              <a:off x="0" y="0"/>
              <a:ext cx="12961144" cy="1181298"/>
            </a:xfrm>
            <a:custGeom>
              <a:avLst/>
              <a:gdLst/>
              <a:ahLst/>
              <a:cxnLst/>
              <a:rect r="r" b="b" t="t" l="l"/>
              <a:pathLst>
                <a:path h="1181298" w="12961144">
                  <a:moveTo>
                    <a:pt x="0" y="0"/>
                  </a:moveTo>
                  <a:lnTo>
                    <a:pt x="12961144" y="0"/>
                  </a:lnTo>
                  <a:lnTo>
                    <a:pt x="12961144" y="1181298"/>
                  </a:lnTo>
                  <a:lnTo>
                    <a:pt x="0" y="1181298"/>
                  </a:lnTo>
                  <a:close/>
                </a:path>
              </a:pathLst>
            </a:custGeom>
            <a:solidFill>
              <a:srgbClr val="000000">
                <a:alpha val="0"/>
              </a:srgbClr>
            </a:solidFill>
          </p:spPr>
        </p:sp>
        <p:sp>
          <p:nvSpPr>
            <p:cNvPr name="TextBox 7" id="7"/>
            <p:cNvSpPr txBox="true"/>
            <p:nvPr/>
          </p:nvSpPr>
          <p:spPr>
            <a:xfrm>
              <a:off x="0" y="-19050"/>
              <a:ext cx="12961143" cy="1200348"/>
            </a:xfrm>
            <a:prstGeom prst="rect">
              <a:avLst/>
            </a:prstGeom>
          </p:spPr>
          <p:txBody>
            <a:bodyPr anchor="t" rtlCol="false" tIns="0" lIns="0" bIns="0" rIns="0"/>
            <a:lstStyle/>
            <a:p>
              <a:pPr algn="l">
                <a:lnSpc>
                  <a:spcPts val="6937"/>
                </a:lnSpc>
              </a:pPr>
              <a:r>
                <a:rPr lang="en-US" sz="5562">
                  <a:solidFill>
                    <a:srgbClr val="F2E782"/>
                  </a:solidFill>
                  <a:latin typeface="Prata"/>
                  <a:ea typeface="Prata"/>
                  <a:cs typeface="Prata"/>
                  <a:sym typeface="Prata"/>
                </a:rPr>
                <a:t>Data Overview and Cleaning</a:t>
              </a:r>
            </a:p>
          </p:txBody>
        </p:sp>
      </p:grpSp>
      <p:grpSp>
        <p:nvGrpSpPr>
          <p:cNvPr name="Group 8" id="8"/>
          <p:cNvGrpSpPr/>
          <p:nvPr/>
        </p:nvGrpSpPr>
        <p:grpSpPr>
          <a:xfrm rot="0">
            <a:off x="992238" y="4542830"/>
            <a:ext cx="4007644" cy="442912"/>
            <a:chOff x="0" y="0"/>
            <a:chExt cx="5343525" cy="590550"/>
          </a:xfrm>
        </p:grpSpPr>
        <p:sp>
          <p:nvSpPr>
            <p:cNvPr name="Freeform 9" id="9"/>
            <p:cNvSpPr/>
            <p:nvPr/>
          </p:nvSpPr>
          <p:spPr>
            <a:xfrm flipH="false" flipV="false" rot="0">
              <a:off x="0" y="0"/>
              <a:ext cx="5343525" cy="590550"/>
            </a:xfrm>
            <a:custGeom>
              <a:avLst/>
              <a:gdLst/>
              <a:ahLst/>
              <a:cxnLst/>
              <a:rect r="r" b="b" t="t" l="l"/>
              <a:pathLst>
                <a:path h="590550" w="5343525">
                  <a:moveTo>
                    <a:pt x="0" y="0"/>
                  </a:moveTo>
                  <a:lnTo>
                    <a:pt x="5343525" y="0"/>
                  </a:lnTo>
                  <a:lnTo>
                    <a:pt x="5343525" y="590550"/>
                  </a:lnTo>
                  <a:lnTo>
                    <a:pt x="0" y="590550"/>
                  </a:lnTo>
                  <a:close/>
                </a:path>
              </a:pathLst>
            </a:custGeom>
            <a:solidFill>
              <a:srgbClr val="000000">
                <a:alpha val="0"/>
              </a:srgbClr>
            </a:solidFill>
          </p:spPr>
        </p:sp>
        <p:sp>
          <p:nvSpPr>
            <p:cNvPr name="TextBox 10" id="10"/>
            <p:cNvSpPr txBox="true"/>
            <p:nvPr/>
          </p:nvSpPr>
          <p:spPr>
            <a:xfrm>
              <a:off x="0" y="-19050"/>
              <a:ext cx="5343525" cy="609600"/>
            </a:xfrm>
            <a:prstGeom prst="rect">
              <a:avLst/>
            </a:prstGeom>
          </p:spPr>
          <p:txBody>
            <a:bodyPr anchor="t" rtlCol="false" tIns="0" lIns="0" bIns="0" rIns="0"/>
            <a:lstStyle/>
            <a:p>
              <a:pPr algn="l">
                <a:lnSpc>
                  <a:spcPts val="3437"/>
                </a:lnSpc>
              </a:pPr>
              <a:r>
                <a:rPr lang="en-US" sz="2750">
                  <a:solidFill>
                    <a:srgbClr val="F2E782"/>
                  </a:solidFill>
                  <a:latin typeface="Prata"/>
                  <a:ea typeface="Prata"/>
                  <a:cs typeface="Prata"/>
                  <a:sym typeface="Prata"/>
                </a:rPr>
                <a:t>Initial Data Exploration</a:t>
              </a:r>
            </a:p>
          </p:txBody>
        </p:sp>
      </p:grpSp>
      <p:grpSp>
        <p:nvGrpSpPr>
          <p:cNvPr name="Group 11" id="11"/>
          <p:cNvGrpSpPr/>
          <p:nvPr/>
        </p:nvGrpSpPr>
        <p:grpSpPr>
          <a:xfrm rot="0">
            <a:off x="992238" y="5269260"/>
            <a:ext cx="7805886" cy="1814512"/>
            <a:chOff x="0" y="0"/>
            <a:chExt cx="10407848" cy="2419350"/>
          </a:xfrm>
        </p:grpSpPr>
        <p:sp>
          <p:nvSpPr>
            <p:cNvPr name="Freeform 12" id="12"/>
            <p:cNvSpPr/>
            <p:nvPr/>
          </p:nvSpPr>
          <p:spPr>
            <a:xfrm flipH="false" flipV="false" rot="0">
              <a:off x="0" y="0"/>
              <a:ext cx="10407848" cy="2419350"/>
            </a:xfrm>
            <a:custGeom>
              <a:avLst/>
              <a:gdLst/>
              <a:ahLst/>
              <a:cxnLst/>
              <a:rect r="r" b="b" t="t" l="l"/>
              <a:pathLst>
                <a:path h="2419350" w="10407848">
                  <a:moveTo>
                    <a:pt x="0" y="0"/>
                  </a:moveTo>
                  <a:lnTo>
                    <a:pt x="10407848" y="0"/>
                  </a:lnTo>
                  <a:lnTo>
                    <a:pt x="10407848" y="2419350"/>
                  </a:lnTo>
                  <a:lnTo>
                    <a:pt x="0" y="2419350"/>
                  </a:lnTo>
                  <a:close/>
                </a:path>
              </a:pathLst>
            </a:custGeom>
            <a:solidFill>
              <a:srgbClr val="000000">
                <a:alpha val="0"/>
              </a:srgbClr>
            </a:solidFill>
          </p:spPr>
        </p:sp>
        <p:sp>
          <p:nvSpPr>
            <p:cNvPr name="TextBox 13" id="13"/>
            <p:cNvSpPr txBox="true"/>
            <p:nvPr/>
          </p:nvSpPr>
          <p:spPr>
            <a:xfrm>
              <a:off x="0" y="-95250"/>
              <a:ext cx="10407848" cy="2514600"/>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The dataset contains 4340 entries with 8 columns, including car name, year, selling price, kilometers driven, fuel type, seller type, transmission, and owner type. There are 1491 unique car names and 27 different manufacturing years.</a:t>
              </a:r>
            </a:p>
          </p:txBody>
        </p:sp>
      </p:grpSp>
      <p:grpSp>
        <p:nvGrpSpPr>
          <p:cNvPr name="Group 14" id="14"/>
          <p:cNvGrpSpPr/>
          <p:nvPr/>
        </p:nvGrpSpPr>
        <p:grpSpPr>
          <a:xfrm rot="0">
            <a:off x="9499401" y="4542830"/>
            <a:ext cx="3544044" cy="442912"/>
            <a:chOff x="0" y="0"/>
            <a:chExt cx="4725392" cy="590550"/>
          </a:xfrm>
        </p:grpSpPr>
        <p:sp>
          <p:nvSpPr>
            <p:cNvPr name="Freeform 15" id="15"/>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6" id="16"/>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F2E782"/>
                  </a:solidFill>
                  <a:latin typeface="Prata"/>
                  <a:ea typeface="Prata"/>
                  <a:cs typeface="Prata"/>
                  <a:sym typeface="Prata"/>
                </a:rPr>
                <a:t>Data Cleaning</a:t>
              </a:r>
            </a:p>
          </p:txBody>
        </p:sp>
      </p:grpSp>
      <p:grpSp>
        <p:nvGrpSpPr>
          <p:cNvPr name="Group 17" id="17"/>
          <p:cNvGrpSpPr/>
          <p:nvPr/>
        </p:nvGrpSpPr>
        <p:grpSpPr>
          <a:xfrm rot="0">
            <a:off x="9499401" y="5269260"/>
            <a:ext cx="7805886" cy="1814512"/>
            <a:chOff x="0" y="0"/>
            <a:chExt cx="10407848" cy="2419350"/>
          </a:xfrm>
        </p:grpSpPr>
        <p:sp>
          <p:nvSpPr>
            <p:cNvPr name="Freeform 18" id="18"/>
            <p:cNvSpPr/>
            <p:nvPr/>
          </p:nvSpPr>
          <p:spPr>
            <a:xfrm flipH="false" flipV="false" rot="0">
              <a:off x="0" y="0"/>
              <a:ext cx="10407848" cy="2419350"/>
            </a:xfrm>
            <a:custGeom>
              <a:avLst/>
              <a:gdLst/>
              <a:ahLst/>
              <a:cxnLst/>
              <a:rect r="r" b="b" t="t" l="l"/>
              <a:pathLst>
                <a:path h="2419350" w="10407848">
                  <a:moveTo>
                    <a:pt x="0" y="0"/>
                  </a:moveTo>
                  <a:lnTo>
                    <a:pt x="10407848" y="0"/>
                  </a:lnTo>
                  <a:lnTo>
                    <a:pt x="10407848" y="2419350"/>
                  </a:lnTo>
                  <a:lnTo>
                    <a:pt x="0" y="2419350"/>
                  </a:lnTo>
                  <a:close/>
                </a:path>
              </a:pathLst>
            </a:custGeom>
            <a:solidFill>
              <a:srgbClr val="000000">
                <a:alpha val="0"/>
              </a:srgbClr>
            </a:solidFill>
          </p:spPr>
        </p:sp>
        <p:sp>
          <p:nvSpPr>
            <p:cNvPr name="TextBox 19" id="19"/>
            <p:cNvSpPr txBox="true"/>
            <p:nvPr/>
          </p:nvSpPr>
          <p:spPr>
            <a:xfrm>
              <a:off x="0" y="-95250"/>
              <a:ext cx="10407848" cy="2514600"/>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The data cleaning process involved identifying and removing duplicate entries. A total of 763 duplicate rows were dropped to ensure data integrity. No null values were found in the dataset, simplifying the cleaning process.</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sp>
        <p:nvSpPr>
          <p:cNvPr name="Freeform 5" id="5"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
        <p:nvSpPr>
          <p:cNvPr name="Freeform 6" id="6" descr="preencoded.png"/>
          <p:cNvSpPr/>
          <p:nvPr/>
        </p:nvSpPr>
        <p:spPr>
          <a:xfrm flipH="false" flipV="false" rot="0">
            <a:off x="150055" y="0"/>
            <a:ext cx="6707945" cy="5419874"/>
          </a:xfrm>
          <a:custGeom>
            <a:avLst/>
            <a:gdLst/>
            <a:ahLst/>
            <a:cxnLst/>
            <a:rect r="r" b="b" t="t" l="l"/>
            <a:pathLst>
              <a:path h="5419874" w="6707945">
                <a:moveTo>
                  <a:pt x="0" y="0"/>
                </a:moveTo>
                <a:lnTo>
                  <a:pt x="6707945" y="0"/>
                </a:lnTo>
                <a:lnTo>
                  <a:pt x="6707945" y="5419874"/>
                </a:lnTo>
                <a:lnTo>
                  <a:pt x="0" y="5419874"/>
                </a:lnTo>
                <a:lnTo>
                  <a:pt x="0" y="0"/>
                </a:lnTo>
                <a:close/>
              </a:path>
            </a:pathLst>
          </a:custGeom>
          <a:blipFill>
            <a:blip r:embed="rId4"/>
            <a:stretch>
              <a:fillRect l="-924" t="-1178" r="0" b="-5326"/>
            </a:stretch>
          </a:blipFill>
        </p:spPr>
      </p:sp>
      <p:grpSp>
        <p:nvGrpSpPr>
          <p:cNvPr name="Group 7" id="7"/>
          <p:cNvGrpSpPr/>
          <p:nvPr/>
        </p:nvGrpSpPr>
        <p:grpSpPr>
          <a:xfrm rot="0">
            <a:off x="7850237" y="929879"/>
            <a:ext cx="9445526" cy="1771947"/>
            <a:chOff x="0" y="0"/>
            <a:chExt cx="12594035" cy="2362597"/>
          </a:xfrm>
        </p:grpSpPr>
        <p:sp>
          <p:nvSpPr>
            <p:cNvPr name="Freeform 8" id="8"/>
            <p:cNvSpPr/>
            <p:nvPr/>
          </p:nvSpPr>
          <p:spPr>
            <a:xfrm flipH="false" flipV="false" rot="0">
              <a:off x="0" y="0"/>
              <a:ext cx="12594035" cy="2362597"/>
            </a:xfrm>
            <a:custGeom>
              <a:avLst/>
              <a:gdLst/>
              <a:ahLst/>
              <a:cxnLst/>
              <a:rect r="r" b="b" t="t" l="l"/>
              <a:pathLst>
                <a:path h="2362597" w="12594035">
                  <a:moveTo>
                    <a:pt x="0" y="0"/>
                  </a:moveTo>
                  <a:lnTo>
                    <a:pt x="12594035" y="0"/>
                  </a:lnTo>
                  <a:lnTo>
                    <a:pt x="12594035" y="2362597"/>
                  </a:lnTo>
                  <a:lnTo>
                    <a:pt x="0" y="2362597"/>
                  </a:lnTo>
                  <a:close/>
                </a:path>
              </a:pathLst>
            </a:custGeom>
            <a:solidFill>
              <a:srgbClr val="000000">
                <a:alpha val="0"/>
              </a:srgbClr>
            </a:solidFill>
          </p:spPr>
        </p:sp>
        <p:sp>
          <p:nvSpPr>
            <p:cNvPr name="TextBox 9" id="9"/>
            <p:cNvSpPr txBox="true"/>
            <p:nvPr/>
          </p:nvSpPr>
          <p:spPr>
            <a:xfrm>
              <a:off x="0" y="-19050"/>
              <a:ext cx="12594035" cy="2381647"/>
            </a:xfrm>
            <a:prstGeom prst="rect">
              <a:avLst/>
            </a:prstGeom>
          </p:spPr>
          <p:txBody>
            <a:bodyPr anchor="t" rtlCol="false" tIns="0" lIns="0" bIns="0" rIns="0"/>
            <a:lstStyle/>
            <a:p>
              <a:pPr algn="l">
                <a:lnSpc>
                  <a:spcPts val="6937"/>
                </a:lnSpc>
              </a:pPr>
              <a:r>
                <a:rPr lang="en-US" sz="5562">
                  <a:solidFill>
                    <a:srgbClr val="F2E782"/>
                  </a:solidFill>
                  <a:latin typeface="Prata"/>
                  <a:ea typeface="Prata"/>
                  <a:cs typeface="Prata"/>
                  <a:sym typeface="Prata"/>
                </a:rPr>
                <a:t>Exploratory Data Analysis (EDA)</a:t>
              </a:r>
            </a:p>
          </p:txBody>
        </p:sp>
      </p:grpSp>
      <p:grpSp>
        <p:nvGrpSpPr>
          <p:cNvPr name="Group 10" id="10"/>
          <p:cNvGrpSpPr/>
          <p:nvPr/>
        </p:nvGrpSpPr>
        <p:grpSpPr>
          <a:xfrm rot="0">
            <a:off x="7850237" y="3445966"/>
            <a:ext cx="637877" cy="637878"/>
            <a:chOff x="0" y="0"/>
            <a:chExt cx="850503" cy="850503"/>
          </a:xfrm>
        </p:grpSpPr>
        <p:sp>
          <p:nvSpPr>
            <p:cNvPr name="Freeform 11" id="11"/>
            <p:cNvSpPr/>
            <p:nvPr/>
          </p:nvSpPr>
          <p:spPr>
            <a:xfrm flipH="false" flipV="false" rot="0">
              <a:off x="0" y="0"/>
              <a:ext cx="850392" cy="850519"/>
            </a:xfrm>
            <a:custGeom>
              <a:avLst/>
              <a:gdLst/>
              <a:ahLst/>
              <a:cxnLst/>
              <a:rect r="r" b="b" t="t" l="l"/>
              <a:pathLst>
                <a:path h="850519" w="850392">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A3B3C"/>
            </a:solidFill>
          </p:spPr>
        </p:sp>
      </p:grpSp>
      <p:grpSp>
        <p:nvGrpSpPr>
          <p:cNvPr name="Group 12" id="12"/>
          <p:cNvGrpSpPr/>
          <p:nvPr/>
        </p:nvGrpSpPr>
        <p:grpSpPr>
          <a:xfrm rot="0">
            <a:off x="8095804" y="3552230"/>
            <a:ext cx="146745" cy="425351"/>
            <a:chOff x="0" y="0"/>
            <a:chExt cx="195660" cy="567135"/>
          </a:xfrm>
        </p:grpSpPr>
        <p:sp>
          <p:nvSpPr>
            <p:cNvPr name="Freeform 13" id="13"/>
            <p:cNvSpPr/>
            <p:nvPr/>
          </p:nvSpPr>
          <p:spPr>
            <a:xfrm flipH="false" flipV="false" rot="0">
              <a:off x="0" y="0"/>
              <a:ext cx="195660" cy="567135"/>
            </a:xfrm>
            <a:custGeom>
              <a:avLst/>
              <a:gdLst/>
              <a:ahLst/>
              <a:cxnLst/>
              <a:rect r="r" b="b" t="t" l="l"/>
              <a:pathLst>
                <a:path h="567135" w="195660">
                  <a:moveTo>
                    <a:pt x="0" y="0"/>
                  </a:moveTo>
                  <a:lnTo>
                    <a:pt x="195660" y="0"/>
                  </a:lnTo>
                  <a:lnTo>
                    <a:pt x="195660" y="567135"/>
                  </a:lnTo>
                  <a:lnTo>
                    <a:pt x="0" y="567135"/>
                  </a:lnTo>
                  <a:close/>
                </a:path>
              </a:pathLst>
            </a:custGeom>
            <a:solidFill>
              <a:srgbClr val="000000">
                <a:alpha val="0"/>
              </a:srgbClr>
            </a:solidFill>
          </p:spPr>
        </p:sp>
        <p:sp>
          <p:nvSpPr>
            <p:cNvPr name="TextBox 14" id="14"/>
            <p:cNvSpPr txBox="true"/>
            <p:nvPr/>
          </p:nvSpPr>
          <p:spPr>
            <a:xfrm>
              <a:off x="0" y="47625"/>
              <a:ext cx="195660" cy="519510"/>
            </a:xfrm>
            <a:prstGeom prst="rect">
              <a:avLst/>
            </a:prstGeom>
          </p:spPr>
          <p:txBody>
            <a:bodyPr anchor="t" rtlCol="false" tIns="0" lIns="0" bIns="0" rIns="0"/>
            <a:lstStyle/>
            <a:p>
              <a:pPr algn="ctr">
                <a:lnSpc>
                  <a:spcPts val="3312"/>
                </a:lnSpc>
              </a:pPr>
              <a:r>
                <a:rPr lang="en-US" sz="3312">
                  <a:solidFill>
                    <a:srgbClr val="CFCBBF"/>
                  </a:solidFill>
                  <a:latin typeface="Prata"/>
                  <a:ea typeface="Prata"/>
                  <a:cs typeface="Prata"/>
                  <a:sym typeface="Prata"/>
                </a:rPr>
                <a:t>1</a:t>
              </a:r>
            </a:p>
          </p:txBody>
        </p:sp>
      </p:grpSp>
      <p:grpSp>
        <p:nvGrpSpPr>
          <p:cNvPr name="Group 15" id="15"/>
          <p:cNvGrpSpPr/>
          <p:nvPr/>
        </p:nvGrpSpPr>
        <p:grpSpPr>
          <a:xfrm rot="0">
            <a:off x="8771632" y="3445966"/>
            <a:ext cx="3544044" cy="442912"/>
            <a:chOff x="0" y="0"/>
            <a:chExt cx="4725392" cy="590550"/>
          </a:xfrm>
        </p:grpSpPr>
        <p:sp>
          <p:nvSpPr>
            <p:cNvPr name="Freeform 16" id="16"/>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7" id="17"/>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Brand Analysis</a:t>
              </a:r>
            </a:p>
          </p:txBody>
        </p:sp>
      </p:grpSp>
      <p:grpSp>
        <p:nvGrpSpPr>
          <p:cNvPr name="Group 18" id="18"/>
          <p:cNvGrpSpPr/>
          <p:nvPr/>
        </p:nvGrpSpPr>
        <p:grpSpPr>
          <a:xfrm rot="0">
            <a:off x="8771632" y="4058990"/>
            <a:ext cx="3659684" cy="2721769"/>
            <a:chOff x="0" y="0"/>
            <a:chExt cx="4879578" cy="3629025"/>
          </a:xfrm>
        </p:grpSpPr>
        <p:sp>
          <p:nvSpPr>
            <p:cNvPr name="Freeform 19" id="19"/>
            <p:cNvSpPr/>
            <p:nvPr/>
          </p:nvSpPr>
          <p:spPr>
            <a:xfrm flipH="false" flipV="false" rot="0">
              <a:off x="0" y="0"/>
              <a:ext cx="4879579" cy="3629025"/>
            </a:xfrm>
            <a:custGeom>
              <a:avLst/>
              <a:gdLst/>
              <a:ahLst/>
              <a:cxnLst/>
              <a:rect r="r" b="b" t="t" l="l"/>
              <a:pathLst>
                <a:path h="3629025" w="4879579">
                  <a:moveTo>
                    <a:pt x="0" y="0"/>
                  </a:moveTo>
                  <a:lnTo>
                    <a:pt x="4879579" y="0"/>
                  </a:lnTo>
                  <a:lnTo>
                    <a:pt x="4879579" y="3629025"/>
                  </a:lnTo>
                  <a:lnTo>
                    <a:pt x="0" y="3629025"/>
                  </a:lnTo>
                  <a:close/>
                </a:path>
              </a:pathLst>
            </a:custGeom>
            <a:solidFill>
              <a:srgbClr val="000000">
                <a:alpha val="0"/>
              </a:srgbClr>
            </a:solidFill>
          </p:spPr>
        </p:sp>
        <p:sp>
          <p:nvSpPr>
            <p:cNvPr name="TextBox 20" id="20"/>
            <p:cNvSpPr txBox="true"/>
            <p:nvPr/>
          </p:nvSpPr>
          <p:spPr>
            <a:xfrm>
              <a:off x="0" y="-95250"/>
              <a:ext cx="4879578" cy="3724275"/>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Maruti is the most frequently listed brand, followed by Hyundai and Mahindra. This indicates a strong presence of Maruti cars in the used car market.</a:t>
              </a:r>
            </a:p>
          </p:txBody>
        </p:sp>
      </p:grpSp>
      <p:grpSp>
        <p:nvGrpSpPr>
          <p:cNvPr name="Group 21" id="21"/>
          <p:cNvGrpSpPr/>
          <p:nvPr/>
        </p:nvGrpSpPr>
        <p:grpSpPr>
          <a:xfrm rot="0">
            <a:off x="12714834" y="3445966"/>
            <a:ext cx="637877" cy="637878"/>
            <a:chOff x="0" y="0"/>
            <a:chExt cx="850503" cy="850503"/>
          </a:xfrm>
        </p:grpSpPr>
        <p:sp>
          <p:nvSpPr>
            <p:cNvPr name="Freeform 22" id="22"/>
            <p:cNvSpPr/>
            <p:nvPr/>
          </p:nvSpPr>
          <p:spPr>
            <a:xfrm flipH="false" flipV="false" rot="0">
              <a:off x="0" y="0"/>
              <a:ext cx="850392" cy="850519"/>
            </a:xfrm>
            <a:custGeom>
              <a:avLst/>
              <a:gdLst/>
              <a:ahLst/>
              <a:cxnLst/>
              <a:rect r="r" b="b" t="t" l="l"/>
              <a:pathLst>
                <a:path h="850519" w="850392">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A3B3C"/>
            </a:solidFill>
          </p:spPr>
        </p:sp>
      </p:grpSp>
      <p:grpSp>
        <p:nvGrpSpPr>
          <p:cNvPr name="Group 23" id="23"/>
          <p:cNvGrpSpPr/>
          <p:nvPr/>
        </p:nvGrpSpPr>
        <p:grpSpPr>
          <a:xfrm rot="0">
            <a:off x="12903399" y="3552230"/>
            <a:ext cx="260747" cy="425351"/>
            <a:chOff x="0" y="0"/>
            <a:chExt cx="347663" cy="567135"/>
          </a:xfrm>
        </p:grpSpPr>
        <p:sp>
          <p:nvSpPr>
            <p:cNvPr name="Freeform 24" id="24"/>
            <p:cNvSpPr/>
            <p:nvPr/>
          </p:nvSpPr>
          <p:spPr>
            <a:xfrm flipH="false" flipV="false" rot="0">
              <a:off x="0" y="0"/>
              <a:ext cx="347663" cy="567135"/>
            </a:xfrm>
            <a:custGeom>
              <a:avLst/>
              <a:gdLst/>
              <a:ahLst/>
              <a:cxnLst/>
              <a:rect r="r" b="b" t="t" l="l"/>
              <a:pathLst>
                <a:path h="567135" w="347663">
                  <a:moveTo>
                    <a:pt x="0" y="0"/>
                  </a:moveTo>
                  <a:lnTo>
                    <a:pt x="347663" y="0"/>
                  </a:lnTo>
                  <a:lnTo>
                    <a:pt x="347663" y="567135"/>
                  </a:lnTo>
                  <a:lnTo>
                    <a:pt x="0" y="567135"/>
                  </a:lnTo>
                  <a:close/>
                </a:path>
              </a:pathLst>
            </a:custGeom>
            <a:solidFill>
              <a:srgbClr val="000000">
                <a:alpha val="0"/>
              </a:srgbClr>
            </a:solidFill>
          </p:spPr>
        </p:sp>
        <p:sp>
          <p:nvSpPr>
            <p:cNvPr name="TextBox 25" id="25"/>
            <p:cNvSpPr txBox="true"/>
            <p:nvPr/>
          </p:nvSpPr>
          <p:spPr>
            <a:xfrm>
              <a:off x="0" y="47625"/>
              <a:ext cx="347663" cy="519510"/>
            </a:xfrm>
            <a:prstGeom prst="rect">
              <a:avLst/>
            </a:prstGeom>
          </p:spPr>
          <p:txBody>
            <a:bodyPr anchor="t" rtlCol="false" tIns="0" lIns="0" bIns="0" rIns="0"/>
            <a:lstStyle/>
            <a:p>
              <a:pPr algn="ctr">
                <a:lnSpc>
                  <a:spcPts val="3312"/>
                </a:lnSpc>
              </a:pPr>
              <a:r>
                <a:rPr lang="en-US" sz="3312">
                  <a:solidFill>
                    <a:srgbClr val="CFCBBF"/>
                  </a:solidFill>
                  <a:latin typeface="Prata"/>
                  <a:ea typeface="Prata"/>
                  <a:cs typeface="Prata"/>
                  <a:sym typeface="Prata"/>
                </a:rPr>
                <a:t>2</a:t>
              </a:r>
            </a:p>
          </p:txBody>
        </p:sp>
      </p:grpSp>
      <p:grpSp>
        <p:nvGrpSpPr>
          <p:cNvPr name="Group 26" id="26"/>
          <p:cNvGrpSpPr/>
          <p:nvPr/>
        </p:nvGrpSpPr>
        <p:grpSpPr>
          <a:xfrm rot="0">
            <a:off x="13636229" y="3445966"/>
            <a:ext cx="3544044" cy="442912"/>
            <a:chOff x="0" y="0"/>
            <a:chExt cx="4725392" cy="590550"/>
          </a:xfrm>
        </p:grpSpPr>
        <p:sp>
          <p:nvSpPr>
            <p:cNvPr name="Freeform 27" id="27"/>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8" id="28"/>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Year Distribution</a:t>
              </a:r>
            </a:p>
          </p:txBody>
        </p:sp>
      </p:grpSp>
      <p:grpSp>
        <p:nvGrpSpPr>
          <p:cNvPr name="Group 29" id="29"/>
          <p:cNvGrpSpPr/>
          <p:nvPr/>
        </p:nvGrpSpPr>
        <p:grpSpPr>
          <a:xfrm rot="0">
            <a:off x="13636229" y="4058990"/>
            <a:ext cx="3659684" cy="2721769"/>
            <a:chOff x="0" y="0"/>
            <a:chExt cx="4879578" cy="3629025"/>
          </a:xfrm>
        </p:grpSpPr>
        <p:sp>
          <p:nvSpPr>
            <p:cNvPr name="Freeform 30" id="30"/>
            <p:cNvSpPr/>
            <p:nvPr/>
          </p:nvSpPr>
          <p:spPr>
            <a:xfrm flipH="false" flipV="false" rot="0">
              <a:off x="0" y="0"/>
              <a:ext cx="4879579" cy="3629025"/>
            </a:xfrm>
            <a:custGeom>
              <a:avLst/>
              <a:gdLst/>
              <a:ahLst/>
              <a:cxnLst/>
              <a:rect r="r" b="b" t="t" l="l"/>
              <a:pathLst>
                <a:path h="3629025" w="4879579">
                  <a:moveTo>
                    <a:pt x="0" y="0"/>
                  </a:moveTo>
                  <a:lnTo>
                    <a:pt x="4879579" y="0"/>
                  </a:lnTo>
                  <a:lnTo>
                    <a:pt x="4879579" y="3629025"/>
                  </a:lnTo>
                  <a:lnTo>
                    <a:pt x="0" y="3629025"/>
                  </a:lnTo>
                  <a:close/>
                </a:path>
              </a:pathLst>
            </a:custGeom>
            <a:solidFill>
              <a:srgbClr val="000000">
                <a:alpha val="0"/>
              </a:srgbClr>
            </a:solidFill>
          </p:spPr>
        </p:sp>
        <p:sp>
          <p:nvSpPr>
            <p:cNvPr name="TextBox 31" id="31"/>
            <p:cNvSpPr txBox="true"/>
            <p:nvPr/>
          </p:nvSpPr>
          <p:spPr>
            <a:xfrm>
              <a:off x="0" y="-95250"/>
              <a:ext cx="4879578" cy="3724275"/>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The years 2017, 2012, 2015, and 2014 have the highest number of car listings, suggesting these years are popular in the used car market.</a:t>
              </a:r>
            </a:p>
          </p:txBody>
        </p:sp>
      </p:grpSp>
      <p:grpSp>
        <p:nvGrpSpPr>
          <p:cNvPr name="Group 32" id="32"/>
          <p:cNvGrpSpPr/>
          <p:nvPr/>
        </p:nvGrpSpPr>
        <p:grpSpPr>
          <a:xfrm rot="0">
            <a:off x="7850237" y="7383215"/>
            <a:ext cx="637877" cy="637877"/>
            <a:chOff x="0" y="0"/>
            <a:chExt cx="850503" cy="850503"/>
          </a:xfrm>
        </p:grpSpPr>
        <p:sp>
          <p:nvSpPr>
            <p:cNvPr name="Freeform 33" id="33"/>
            <p:cNvSpPr/>
            <p:nvPr/>
          </p:nvSpPr>
          <p:spPr>
            <a:xfrm flipH="false" flipV="false" rot="0">
              <a:off x="0" y="0"/>
              <a:ext cx="850392" cy="850519"/>
            </a:xfrm>
            <a:custGeom>
              <a:avLst/>
              <a:gdLst/>
              <a:ahLst/>
              <a:cxnLst/>
              <a:rect r="r" b="b" t="t" l="l"/>
              <a:pathLst>
                <a:path h="850519" w="850392">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A3B3C"/>
            </a:solidFill>
          </p:spPr>
        </p:sp>
      </p:grpSp>
      <p:grpSp>
        <p:nvGrpSpPr>
          <p:cNvPr name="Group 34" id="34"/>
          <p:cNvGrpSpPr/>
          <p:nvPr/>
        </p:nvGrpSpPr>
        <p:grpSpPr>
          <a:xfrm rot="0">
            <a:off x="8037314" y="7489477"/>
            <a:ext cx="263724" cy="425351"/>
            <a:chOff x="0" y="0"/>
            <a:chExt cx="351632" cy="567135"/>
          </a:xfrm>
        </p:grpSpPr>
        <p:sp>
          <p:nvSpPr>
            <p:cNvPr name="Freeform 35" id="35"/>
            <p:cNvSpPr/>
            <p:nvPr/>
          </p:nvSpPr>
          <p:spPr>
            <a:xfrm flipH="false" flipV="false" rot="0">
              <a:off x="0" y="0"/>
              <a:ext cx="351632" cy="567135"/>
            </a:xfrm>
            <a:custGeom>
              <a:avLst/>
              <a:gdLst/>
              <a:ahLst/>
              <a:cxnLst/>
              <a:rect r="r" b="b" t="t" l="l"/>
              <a:pathLst>
                <a:path h="567135" w="351632">
                  <a:moveTo>
                    <a:pt x="0" y="0"/>
                  </a:moveTo>
                  <a:lnTo>
                    <a:pt x="351632" y="0"/>
                  </a:lnTo>
                  <a:lnTo>
                    <a:pt x="351632" y="567135"/>
                  </a:lnTo>
                  <a:lnTo>
                    <a:pt x="0" y="567135"/>
                  </a:lnTo>
                  <a:close/>
                </a:path>
              </a:pathLst>
            </a:custGeom>
            <a:solidFill>
              <a:srgbClr val="000000">
                <a:alpha val="0"/>
              </a:srgbClr>
            </a:solidFill>
          </p:spPr>
        </p:sp>
        <p:sp>
          <p:nvSpPr>
            <p:cNvPr name="TextBox 36" id="36"/>
            <p:cNvSpPr txBox="true"/>
            <p:nvPr/>
          </p:nvSpPr>
          <p:spPr>
            <a:xfrm>
              <a:off x="0" y="47625"/>
              <a:ext cx="351632" cy="519510"/>
            </a:xfrm>
            <a:prstGeom prst="rect">
              <a:avLst/>
            </a:prstGeom>
          </p:spPr>
          <p:txBody>
            <a:bodyPr anchor="t" rtlCol="false" tIns="0" lIns="0" bIns="0" rIns="0"/>
            <a:lstStyle/>
            <a:p>
              <a:pPr algn="ctr">
                <a:lnSpc>
                  <a:spcPts val="3312"/>
                </a:lnSpc>
              </a:pPr>
              <a:r>
                <a:rPr lang="en-US" sz="3312">
                  <a:solidFill>
                    <a:srgbClr val="CFCBBF"/>
                  </a:solidFill>
                  <a:latin typeface="Prata"/>
                  <a:ea typeface="Prata"/>
                  <a:cs typeface="Prata"/>
                  <a:sym typeface="Prata"/>
                </a:rPr>
                <a:t>3</a:t>
              </a:r>
            </a:p>
          </p:txBody>
        </p:sp>
      </p:grpSp>
      <p:grpSp>
        <p:nvGrpSpPr>
          <p:cNvPr name="Group 37" id="37"/>
          <p:cNvGrpSpPr/>
          <p:nvPr/>
        </p:nvGrpSpPr>
        <p:grpSpPr>
          <a:xfrm rot="0">
            <a:off x="8771632" y="7383215"/>
            <a:ext cx="3544044" cy="442912"/>
            <a:chOff x="0" y="0"/>
            <a:chExt cx="4725392" cy="590550"/>
          </a:xfrm>
        </p:grpSpPr>
        <p:sp>
          <p:nvSpPr>
            <p:cNvPr name="Freeform 38" id="38"/>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39" id="39"/>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Fuel Type</a:t>
              </a:r>
            </a:p>
          </p:txBody>
        </p:sp>
      </p:grpSp>
      <p:grpSp>
        <p:nvGrpSpPr>
          <p:cNvPr name="Group 40" id="40"/>
          <p:cNvGrpSpPr/>
          <p:nvPr/>
        </p:nvGrpSpPr>
        <p:grpSpPr>
          <a:xfrm rot="0">
            <a:off x="8771632" y="7996237"/>
            <a:ext cx="8524131" cy="1360885"/>
            <a:chOff x="0" y="0"/>
            <a:chExt cx="11365508" cy="1814513"/>
          </a:xfrm>
        </p:grpSpPr>
        <p:sp>
          <p:nvSpPr>
            <p:cNvPr name="Freeform 41" id="41"/>
            <p:cNvSpPr/>
            <p:nvPr/>
          </p:nvSpPr>
          <p:spPr>
            <a:xfrm flipH="false" flipV="false" rot="0">
              <a:off x="0" y="0"/>
              <a:ext cx="11365509" cy="1814513"/>
            </a:xfrm>
            <a:custGeom>
              <a:avLst/>
              <a:gdLst/>
              <a:ahLst/>
              <a:cxnLst/>
              <a:rect r="r" b="b" t="t" l="l"/>
              <a:pathLst>
                <a:path h="1814513" w="11365509">
                  <a:moveTo>
                    <a:pt x="0" y="0"/>
                  </a:moveTo>
                  <a:lnTo>
                    <a:pt x="11365509" y="0"/>
                  </a:lnTo>
                  <a:lnTo>
                    <a:pt x="11365509" y="1814513"/>
                  </a:lnTo>
                  <a:lnTo>
                    <a:pt x="0" y="1814513"/>
                  </a:lnTo>
                  <a:close/>
                </a:path>
              </a:pathLst>
            </a:custGeom>
            <a:solidFill>
              <a:srgbClr val="000000">
                <a:alpha val="0"/>
              </a:srgbClr>
            </a:solidFill>
          </p:spPr>
        </p:sp>
        <p:sp>
          <p:nvSpPr>
            <p:cNvPr name="TextBox 42" id="42"/>
            <p:cNvSpPr txBox="true"/>
            <p:nvPr/>
          </p:nvSpPr>
          <p:spPr>
            <a:xfrm>
              <a:off x="0" y="-95250"/>
              <a:ext cx="11365508" cy="1909763"/>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Diesel and Petrol cars dominate the used car market, with CNG and LPG having significantly fewer listings. Electric cars have the least representation.</a:t>
              </a:r>
            </a:p>
          </p:txBody>
        </p:sp>
      </p:grpSp>
      <p:sp>
        <p:nvSpPr>
          <p:cNvPr name="Freeform 43" id="43"/>
          <p:cNvSpPr/>
          <p:nvPr/>
        </p:nvSpPr>
        <p:spPr>
          <a:xfrm flipH="false" flipV="false" rot="0">
            <a:off x="150055" y="5419874"/>
            <a:ext cx="6490508" cy="4937717"/>
          </a:xfrm>
          <a:custGeom>
            <a:avLst/>
            <a:gdLst/>
            <a:ahLst/>
            <a:cxnLst/>
            <a:rect r="r" b="b" t="t" l="l"/>
            <a:pathLst>
              <a:path h="4937717" w="6490508">
                <a:moveTo>
                  <a:pt x="0" y="0"/>
                </a:moveTo>
                <a:lnTo>
                  <a:pt x="6490507" y="0"/>
                </a:lnTo>
                <a:lnTo>
                  <a:pt x="6490507" y="4937718"/>
                </a:lnTo>
                <a:lnTo>
                  <a:pt x="0" y="4937718"/>
                </a:lnTo>
                <a:lnTo>
                  <a:pt x="0" y="0"/>
                </a:lnTo>
                <a:close/>
              </a:path>
            </a:pathLst>
          </a:custGeom>
          <a:blipFill>
            <a:blip r:embed="rId5"/>
            <a:stretch>
              <a:fillRect l="0" t="-368" r="0" b="-2167"/>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grpSp>
        <p:nvGrpSpPr>
          <p:cNvPr name="Group 5" id="5"/>
          <p:cNvGrpSpPr/>
          <p:nvPr/>
        </p:nvGrpSpPr>
        <p:grpSpPr>
          <a:xfrm rot="0">
            <a:off x="992238" y="364924"/>
            <a:ext cx="7088237" cy="885974"/>
            <a:chOff x="0" y="0"/>
            <a:chExt cx="9450983" cy="1181298"/>
          </a:xfrm>
        </p:grpSpPr>
        <p:sp>
          <p:nvSpPr>
            <p:cNvPr name="Freeform 6" id="6"/>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7" id="7"/>
            <p:cNvSpPr txBox="true"/>
            <p:nvPr/>
          </p:nvSpPr>
          <p:spPr>
            <a:xfrm>
              <a:off x="0" y="-19050"/>
              <a:ext cx="9450983" cy="1200348"/>
            </a:xfrm>
            <a:prstGeom prst="rect">
              <a:avLst/>
            </a:prstGeom>
          </p:spPr>
          <p:txBody>
            <a:bodyPr anchor="t" rtlCol="false" tIns="0" lIns="0" bIns="0" rIns="0"/>
            <a:lstStyle/>
            <a:p>
              <a:pPr algn="l">
                <a:lnSpc>
                  <a:spcPts val="6937"/>
                </a:lnSpc>
              </a:pPr>
              <a:r>
                <a:rPr lang="en-US" sz="5562">
                  <a:solidFill>
                    <a:srgbClr val="F2E782"/>
                  </a:solidFill>
                  <a:latin typeface="Prata"/>
                  <a:ea typeface="Prata"/>
                  <a:cs typeface="Prata"/>
                  <a:sym typeface="Prata"/>
                </a:rPr>
                <a:t>Brand Distribution</a:t>
              </a:r>
            </a:p>
          </p:txBody>
        </p:sp>
      </p:grpSp>
      <p:grpSp>
        <p:nvGrpSpPr>
          <p:cNvPr name="Group 8" id="8"/>
          <p:cNvGrpSpPr/>
          <p:nvPr/>
        </p:nvGrpSpPr>
        <p:grpSpPr>
          <a:xfrm rot="0">
            <a:off x="992237" y="1676100"/>
            <a:ext cx="3544119" cy="3276900"/>
            <a:chOff x="0" y="0"/>
            <a:chExt cx="4725492" cy="4369200"/>
          </a:xfrm>
        </p:grpSpPr>
        <p:sp>
          <p:nvSpPr>
            <p:cNvPr name="Freeform 9" id="9"/>
            <p:cNvSpPr/>
            <p:nvPr/>
          </p:nvSpPr>
          <p:spPr>
            <a:xfrm flipH="false" flipV="false" rot="0">
              <a:off x="0" y="0"/>
              <a:ext cx="4725578" cy="4369255"/>
            </a:xfrm>
            <a:custGeom>
              <a:avLst/>
              <a:gdLst/>
              <a:ahLst/>
              <a:cxnLst/>
              <a:rect r="r" b="b" t="t" l="l"/>
              <a:pathLst>
                <a:path h="4369255" w="4725578">
                  <a:moveTo>
                    <a:pt x="0" y="73212"/>
                  </a:moveTo>
                  <a:cubicBezTo>
                    <a:pt x="0" y="32757"/>
                    <a:pt x="17162" y="0"/>
                    <a:pt x="38356" y="0"/>
                  </a:cubicBezTo>
                  <a:lnTo>
                    <a:pt x="4687194" y="0"/>
                  </a:lnTo>
                  <a:cubicBezTo>
                    <a:pt x="4708389" y="0"/>
                    <a:pt x="4725578" y="32757"/>
                    <a:pt x="4725578" y="73212"/>
                  </a:cubicBezTo>
                  <a:lnTo>
                    <a:pt x="4725578" y="4296060"/>
                  </a:lnTo>
                  <a:cubicBezTo>
                    <a:pt x="4725578" y="4336515"/>
                    <a:pt x="4708389" y="4369255"/>
                    <a:pt x="4687194" y="4369255"/>
                  </a:cubicBezTo>
                  <a:lnTo>
                    <a:pt x="38356" y="4369255"/>
                  </a:lnTo>
                  <a:cubicBezTo>
                    <a:pt x="17162" y="4369255"/>
                    <a:pt x="0" y="4336515"/>
                    <a:pt x="0" y="4296060"/>
                  </a:cubicBezTo>
                  <a:close/>
                </a:path>
              </a:pathLst>
            </a:custGeom>
            <a:solidFill>
              <a:srgbClr val="3A3B3C"/>
            </a:solidFill>
          </p:spPr>
        </p:sp>
      </p:grpSp>
      <p:grpSp>
        <p:nvGrpSpPr>
          <p:cNvPr name="Group 10" id="10"/>
          <p:cNvGrpSpPr/>
          <p:nvPr/>
        </p:nvGrpSpPr>
        <p:grpSpPr>
          <a:xfrm rot="0">
            <a:off x="1275755" y="1959618"/>
            <a:ext cx="3544044" cy="442912"/>
            <a:chOff x="0" y="0"/>
            <a:chExt cx="4725392" cy="590550"/>
          </a:xfrm>
        </p:grpSpPr>
        <p:sp>
          <p:nvSpPr>
            <p:cNvPr name="Freeform 11" id="11"/>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2" id="12"/>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Maruti</a:t>
              </a:r>
            </a:p>
          </p:txBody>
        </p:sp>
      </p:grpSp>
      <p:grpSp>
        <p:nvGrpSpPr>
          <p:cNvPr name="Group 13" id="13"/>
          <p:cNvGrpSpPr/>
          <p:nvPr/>
        </p:nvGrpSpPr>
        <p:grpSpPr>
          <a:xfrm rot="0">
            <a:off x="1275755" y="2572640"/>
            <a:ext cx="2860165" cy="2227104"/>
            <a:chOff x="0" y="0"/>
            <a:chExt cx="3813553" cy="2969472"/>
          </a:xfrm>
        </p:grpSpPr>
        <p:sp>
          <p:nvSpPr>
            <p:cNvPr name="Freeform 14" id="14"/>
            <p:cNvSpPr/>
            <p:nvPr/>
          </p:nvSpPr>
          <p:spPr>
            <a:xfrm flipH="false" flipV="false" rot="0">
              <a:off x="0" y="0"/>
              <a:ext cx="3813553" cy="2969472"/>
            </a:xfrm>
            <a:custGeom>
              <a:avLst/>
              <a:gdLst/>
              <a:ahLst/>
              <a:cxnLst/>
              <a:rect r="r" b="b" t="t" l="l"/>
              <a:pathLst>
                <a:path h="2969472" w="3813553">
                  <a:moveTo>
                    <a:pt x="0" y="0"/>
                  </a:moveTo>
                  <a:lnTo>
                    <a:pt x="3813553" y="0"/>
                  </a:lnTo>
                  <a:lnTo>
                    <a:pt x="3813553" y="2969472"/>
                  </a:lnTo>
                  <a:lnTo>
                    <a:pt x="0" y="2969472"/>
                  </a:lnTo>
                  <a:close/>
                </a:path>
              </a:pathLst>
            </a:custGeom>
            <a:solidFill>
              <a:srgbClr val="000000">
                <a:alpha val="0"/>
              </a:srgbClr>
            </a:solidFill>
          </p:spPr>
        </p:sp>
        <p:sp>
          <p:nvSpPr>
            <p:cNvPr name="TextBox 15" id="15"/>
            <p:cNvSpPr txBox="true"/>
            <p:nvPr/>
          </p:nvSpPr>
          <p:spPr>
            <a:xfrm>
              <a:off x="0" y="-95250"/>
              <a:ext cx="3813553" cy="3064722"/>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Maruti cars account for a significant portion of the used car market, with 1072 listings.</a:t>
              </a:r>
            </a:p>
          </p:txBody>
        </p:sp>
      </p:grpSp>
      <p:grpSp>
        <p:nvGrpSpPr>
          <p:cNvPr name="Group 16" id="16"/>
          <p:cNvGrpSpPr/>
          <p:nvPr/>
        </p:nvGrpSpPr>
        <p:grpSpPr>
          <a:xfrm rot="0">
            <a:off x="5092452" y="1676100"/>
            <a:ext cx="3513783" cy="3276900"/>
            <a:chOff x="0" y="0"/>
            <a:chExt cx="4685044" cy="4369200"/>
          </a:xfrm>
        </p:grpSpPr>
        <p:sp>
          <p:nvSpPr>
            <p:cNvPr name="Freeform 17" id="17"/>
            <p:cNvSpPr/>
            <p:nvPr/>
          </p:nvSpPr>
          <p:spPr>
            <a:xfrm flipH="false" flipV="false" rot="0">
              <a:off x="0" y="0"/>
              <a:ext cx="4685131" cy="4369255"/>
            </a:xfrm>
            <a:custGeom>
              <a:avLst/>
              <a:gdLst/>
              <a:ahLst/>
              <a:cxnLst/>
              <a:rect r="r" b="b" t="t" l="l"/>
              <a:pathLst>
                <a:path h="4369255" w="4685131">
                  <a:moveTo>
                    <a:pt x="0" y="73212"/>
                  </a:moveTo>
                  <a:cubicBezTo>
                    <a:pt x="0" y="32757"/>
                    <a:pt x="17015" y="0"/>
                    <a:pt x="38028" y="0"/>
                  </a:cubicBezTo>
                  <a:lnTo>
                    <a:pt x="4647074" y="0"/>
                  </a:lnTo>
                  <a:cubicBezTo>
                    <a:pt x="4668087" y="0"/>
                    <a:pt x="4685131" y="32757"/>
                    <a:pt x="4685131" y="73212"/>
                  </a:cubicBezTo>
                  <a:lnTo>
                    <a:pt x="4685131" y="4296060"/>
                  </a:lnTo>
                  <a:cubicBezTo>
                    <a:pt x="4685131" y="4336515"/>
                    <a:pt x="4668087" y="4369255"/>
                    <a:pt x="4647074" y="4369255"/>
                  </a:cubicBezTo>
                  <a:lnTo>
                    <a:pt x="38028" y="4369255"/>
                  </a:lnTo>
                  <a:cubicBezTo>
                    <a:pt x="17015" y="4369255"/>
                    <a:pt x="0" y="4336515"/>
                    <a:pt x="0" y="4296060"/>
                  </a:cubicBezTo>
                  <a:close/>
                </a:path>
              </a:pathLst>
            </a:custGeom>
            <a:solidFill>
              <a:srgbClr val="3A3B3C"/>
            </a:solidFill>
          </p:spPr>
        </p:sp>
      </p:grpSp>
      <p:grpSp>
        <p:nvGrpSpPr>
          <p:cNvPr name="Group 18" id="18"/>
          <p:cNvGrpSpPr/>
          <p:nvPr/>
        </p:nvGrpSpPr>
        <p:grpSpPr>
          <a:xfrm rot="0">
            <a:off x="5375970" y="1959618"/>
            <a:ext cx="3544044" cy="442912"/>
            <a:chOff x="0" y="0"/>
            <a:chExt cx="4725392" cy="590550"/>
          </a:xfrm>
        </p:grpSpPr>
        <p:sp>
          <p:nvSpPr>
            <p:cNvPr name="Freeform 19" id="19"/>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0" id="20"/>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Hyundai</a:t>
              </a:r>
            </a:p>
          </p:txBody>
        </p:sp>
      </p:grpSp>
      <p:grpSp>
        <p:nvGrpSpPr>
          <p:cNvPr name="Group 21" id="21"/>
          <p:cNvGrpSpPr/>
          <p:nvPr/>
        </p:nvGrpSpPr>
        <p:grpSpPr>
          <a:xfrm rot="0">
            <a:off x="5375970" y="2572640"/>
            <a:ext cx="2860165" cy="1779429"/>
            <a:chOff x="0" y="0"/>
            <a:chExt cx="3813553" cy="2372572"/>
          </a:xfrm>
        </p:grpSpPr>
        <p:sp>
          <p:nvSpPr>
            <p:cNvPr name="Freeform 22" id="22"/>
            <p:cNvSpPr/>
            <p:nvPr/>
          </p:nvSpPr>
          <p:spPr>
            <a:xfrm flipH="false" flipV="false" rot="0">
              <a:off x="0" y="0"/>
              <a:ext cx="3813553" cy="2372572"/>
            </a:xfrm>
            <a:custGeom>
              <a:avLst/>
              <a:gdLst/>
              <a:ahLst/>
              <a:cxnLst/>
              <a:rect r="r" b="b" t="t" l="l"/>
              <a:pathLst>
                <a:path h="2372572" w="3813553">
                  <a:moveTo>
                    <a:pt x="0" y="0"/>
                  </a:moveTo>
                  <a:lnTo>
                    <a:pt x="3813553" y="0"/>
                  </a:lnTo>
                  <a:lnTo>
                    <a:pt x="3813553" y="2372572"/>
                  </a:lnTo>
                  <a:lnTo>
                    <a:pt x="0" y="2372572"/>
                  </a:lnTo>
                  <a:close/>
                </a:path>
              </a:pathLst>
            </a:custGeom>
            <a:solidFill>
              <a:srgbClr val="000000">
                <a:alpha val="0"/>
              </a:srgbClr>
            </a:solidFill>
          </p:spPr>
        </p:sp>
        <p:sp>
          <p:nvSpPr>
            <p:cNvPr name="TextBox 23" id="23"/>
            <p:cNvSpPr txBox="true"/>
            <p:nvPr/>
          </p:nvSpPr>
          <p:spPr>
            <a:xfrm>
              <a:off x="0" y="-95250"/>
              <a:ext cx="3813553" cy="2467822"/>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Hyundai is the second most popular brand, with 637 listings in the dataset.</a:t>
              </a:r>
            </a:p>
          </p:txBody>
        </p:sp>
      </p:grpSp>
      <p:grpSp>
        <p:nvGrpSpPr>
          <p:cNvPr name="Group 24" id="24"/>
          <p:cNvGrpSpPr/>
          <p:nvPr/>
        </p:nvGrpSpPr>
        <p:grpSpPr>
          <a:xfrm rot="0">
            <a:off x="1028700" y="5381625"/>
            <a:ext cx="3507656" cy="3276900"/>
            <a:chOff x="0" y="0"/>
            <a:chExt cx="4676875" cy="4369200"/>
          </a:xfrm>
        </p:grpSpPr>
        <p:sp>
          <p:nvSpPr>
            <p:cNvPr name="Freeform 25" id="25"/>
            <p:cNvSpPr/>
            <p:nvPr/>
          </p:nvSpPr>
          <p:spPr>
            <a:xfrm flipH="false" flipV="false" rot="0">
              <a:off x="0" y="0"/>
              <a:ext cx="4676961" cy="4369255"/>
            </a:xfrm>
            <a:custGeom>
              <a:avLst/>
              <a:gdLst/>
              <a:ahLst/>
              <a:cxnLst/>
              <a:rect r="r" b="b" t="t" l="l"/>
              <a:pathLst>
                <a:path h="4369255" w="4676961">
                  <a:moveTo>
                    <a:pt x="0" y="73212"/>
                  </a:moveTo>
                  <a:cubicBezTo>
                    <a:pt x="0" y="32757"/>
                    <a:pt x="16985" y="0"/>
                    <a:pt x="37962" y="0"/>
                  </a:cubicBezTo>
                  <a:lnTo>
                    <a:pt x="4638971" y="0"/>
                  </a:lnTo>
                  <a:cubicBezTo>
                    <a:pt x="4659948" y="0"/>
                    <a:pt x="4676961" y="32757"/>
                    <a:pt x="4676961" y="73212"/>
                  </a:cubicBezTo>
                  <a:lnTo>
                    <a:pt x="4676961" y="4296060"/>
                  </a:lnTo>
                  <a:cubicBezTo>
                    <a:pt x="4676961" y="4336515"/>
                    <a:pt x="4659948" y="4369255"/>
                    <a:pt x="4638971" y="4369255"/>
                  </a:cubicBezTo>
                  <a:lnTo>
                    <a:pt x="37962" y="4369255"/>
                  </a:lnTo>
                  <a:cubicBezTo>
                    <a:pt x="16985" y="4369255"/>
                    <a:pt x="0" y="4336515"/>
                    <a:pt x="0" y="4296060"/>
                  </a:cubicBezTo>
                  <a:close/>
                </a:path>
              </a:pathLst>
            </a:custGeom>
            <a:solidFill>
              <a:srgbClr val="3A3B3C"/>
            </a:solidFill>
          </p:spPr>
        </p:sp>
      </p:grpSp>
      <p:grpSp>
        <p:nvGrpSpPr>
          <p:cNvPr name="Group 26" id="26"/>
          <p:cNvGrpSpPr/>
          <p:nvPr/>
        </p:nvGrpSpPr>
        <p:grpSpPr>
          <a:xfrm rot="0">
            <a:off x="1312219" y="5665142"/>
            <a:ext cx="3544044" cy="442912"/>
            <a:chOff x="0" y="0"/>
            <a:chExt cx="4725392" cy="590550"/>
          </a:xfrm>
        </p:grpSpPr>
        <p:sp>
          <p:nvSpPr>
            <p:cNvPr name="Freeform 27" id="27"/>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8" id="28"/>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Mahindra</a:t>
              </a:r>
            </a:p>
          </p:txBody>
        </p:sp>
      </p:grpSp>
      <p:grpSp>
        <p:nvGrpSpPr>
          <p:cNvPr name="Group 29" id="29"/>
          <p:cNvGrpSpPr/>
          <p:nvPr/>
        </p:nvGrpSpPr>
        <p:grpSpPr>
          <a:xfrm rot="0">
            <a:off x="1312219" y="6278165"/>
            <a:ext cx="2730290" cy="1331754"/>
            <a:chOff x="0" y="0"/>
            <a:chExt cx="3640387" cy="1775672"/>
          </a:xfrm>
        </p:grpSpPr>
        <p:sp>
          <p:nvSpPr>
            <p:cNvPr name="Freeform 30" id="30"/>
            <p:cNvSpPr/>
            <p:nvPr/>
          </p:nvSpPr>
          <p:spPr>
            <a:xfrm flipH="false" flipV="false" rot="0">
              <a:off x="0" y="0"/>
              <a:ext cx="3640387" cy="1775672"/>
            </a:xfrm>
            <a:custGeom>
              <a:avLst/>
              <a:gdLst/>
              <a:ahLst/>
              <a:cxnLst/>
              <a:rect r="r" b="b" t="t" l="l"/>
              <a:pathLst>
                <a:path h="1775672" w="3640387">
                  <a:moveTo>
                    <a:pt x="0" y="0"/>
                  </a:moveTo>
                  <a:lnTo>
                    <a:pt x="3640387" y="0"/>
                  </a:lnTo>
                  <a:lnTo>
                    <a:pt x="3640387" y="1775672"/>
                  </a:lnTo>
                  <a:lnTo>
                    <a:pt x="0" y="1775672"/>
                  </a:lnTo>
                  <a:close/>
                </a:path>
              </a:pathLst>
            </a:custGeom>
            <a:solidFill>
              <a:srgbClr val="000000">
                <a:alpha val="0"/>
              </a:srgbClr>
            </a:solidFill>
          </p:spPr>
        </p:sp>
        <p:sp>
          <p:nvSpPr>
            <p:cNvPr name="TextBox 31" id="31"/>
            <p:cNvSpPr txBox="true"/>
            <p:nvPr/>
          </p:nvSpPr>
          <p:spPr>
            <a:xfrm>
              <a:off x="0" y="-95250"/>
              <a:ext cx="3640387" cy="1870922"/>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Mahindra cars have a notable presence, with 328 listings.</a:t>
              </a:r>
            </a:p>
          </p:txBody>
        </p:sp>
      </p:grpSp>
      <p:sp>
        <p:nvSpPr>
          <p:cNvPr name="Freeform 32" id="32"/>
          <p:cNvSpPr/>
          <p:nvPr/>
        </p:nvSpPr>
        <p:spPr>
          <a:xfrm flipH="false" flipV="false" rot="0">
            <a:off x="9196239" y="1082039"/>
            <a:ext cx="8848274" cy="8599172"/>
          </a:xfrm>
          <a:custGeom>
            <a:avLst/>
            <a:gdLst/>
            <a:ahLst/>
            <a:cxnLst/>
            <a:rect r="r" b="b" t="t" l="l"/>
            <a:pathLst>
              <a:path h="8599172" w="8848274">
                <a:moveTo>
                  <a:pt x="0" y="0"/>
                </a:moveTo>
                <a:lnTo>
                  <a:pt x="8848274" y="0"/>
                </a:lnTo>
                <a:lnTo>
                  <a:pt x="8848274" y="8599172"/>
                </a:lnTo>
                <a:lnTo>
                  <a:pt x="0" y="8599172"/>
                </a:lnTo>
                <a:lnTo>
                  <a:pt x="0" y="0"/>
                </a:lnTo>
                <a:close/>
              </a:path>
            </a:pathLst>
          </a:custGeom>
          <a:blipFill>
            <a:blip r:embed="rId3"/>
            <a:stretch>
              <a:fillRect l="-8202" t="0" r="-6598"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grpSp>
        <p:nvGrpSpPr>
          <p:cNvPr name="Group 5" id="5"/>
          <p:cNvGrpSpPr/>
          <p:nvPr/>
        </p:nvGrpSpPr>
        <p:grpSpPr>
          <a:xfrm rot="0">
            <a:off x="992163" y="2928612"/>
            <a:ext cx="7088237" cy="1328468"/>
            <a:chOff x="0" y="0"/>
            <a:chExt cx="9450983" cy="1771290"/>
          </a:xfrm>
        </p:grpSpPr>
        <p:sp>
          <p:nvSpPr>
            <p:cNvPr name="Freeform 6" id="6"/>
            <p:cNvSpPr/>
            <p:nvPr/>
          </p:nvSpPr>
          <p:spPr>
            <a:xfrm flipH="false" flipV="false" rot="0">
              <a:off x="0" y="0"/>
              <a:ext cx="9450984" cy="1771290"/>
            </a:xfrm>
            <a:custGeom>
              <a:avLst/>
              <a:gdLst/>
              <a:ahLst/>
              <a:cxnLst/>
              <a:rect r="r" b="b" t="t" l="l"/>
              <a:pathLst>
                <a:path h="1771290" w="9450984">
                  <a:moveTo>
                    <a:pt x="0" y="0"/>
                  </a:moveTo>
                  <a:lnTo>
                    <a:pt x="9450984" y="0"/>
                  </a:lnTo>
                  <a:lnTo>
                    <a:pt x="9450984" y="1771290"/>
                  </a:lnTo>
                  <a:lnTo>
                    <a:pt x="0" y="1771290"/>
                  </a:lnTo>
                  <a:close/>
                </a:path>
              </a:pathLst>
            </a:custGeom>
            <a:solidFill>
              <a:srgbClr val="000000">
                <a:alpha val="0"/>
              </a:srgbClr>
            </a:solidFill>
          </p:spPr>
        </p:sp>
        <p:sp>
          <p:nvSpPr>
            <p:cNvPr name="TextBox 7" id="7"/>
            <p:cNvSpPr txBox="true"/>
            <p:nvPr/>
          </p:nvSpPr>
          <p:spPr>
            <a:xfrm>
              <a:off x="0" y="-19050"/>
              <a:ext cx="9450983" cy="1790340"/>
            </a:xfrm>
            <a:prstGeom prst="rect">
              <a:avLst/>
            </a:prstGeom>
          </p:spPr>
          <p:txBody>
            <a:bodyPr anchor="t" rtlCol="false" tIns="0" lIns="0" bIns="0" rIns="0"/>
            <a:lstStyle/>
            <a:p>
              <a:pPr algn="l">
                <a:lnSpc>
                  <a:spcPts val="6937"/>
                </a:lnSpc>
              </a:pPr>
              <a:r>
                <a:rPr lang="en-US" sz="5562">
                  <a:solidFill>
                    <a:srgbClr val="F2E782"/>
                  </a:solidFill>
                  <a:latin typeface="Prata"/>
                  <a:ea typeface="Prata"/>
                  <a:cs typeface="Prata"/>
                  <a:sym typeface="Prata"/>
                </a:rPr>
                <a:t>Fuel Type Analysis</a:t>
              </a:r>
            </a:p>
          </p:txBody>
        </p:sp>
      </p:grpSp>
      <p:sp>
        <p:nvSpPr>
          <p:cNvPr name="Freeform 8" id="8" descr="preencoded.png"/>
          <p:cNvSpPr/>
          <p:nvPr/>
        </p:nvSpPr>
        <p:spPr>
          <a:xfrm flipH="false" flipV="false" rot="0">
            <a:off x="992238" y="4542830"/>
            <a:ext cx="708720" cy="708720"/>
          </a:xfrm>
          <a:custGeom>
            <a:avLst/>
            <a:gdLst/>
            <a:ahLst/>
            <a:cxnLst/>
            <a:rect r="r" b="b" t="t" l="l"/>
            <a:pathLst>
              <a:path h="708720" w="708720">
                <a:moveTo>
                  <a:pt x="0" y="0"/>
                </a:moveTo>
                <a:lnTo>
                  <a:pt x="708719" y="0"/>
                </a:lnTo>
                <a:lnTo>
                  <a:pt x="708719" y="708720"/>
                </a:lnTo>
                <a:lnTo>
                  <a:pt x="0" y="708720"/>
                </a:lnTo>
                <a:lnTo>
                  <a:pt x="0" y="0"/>
                </a:lnTo>
                <a:close/>
              </a:path>
            </a:pathLst>
          </a:custGeom>
          <a:blipFill>
            <a:blip r:embed="rId3"/>
            <a:stretch>
              <a:fillRect l="0" t="0" r="0" b="0"/>
            </a:stretch>
          </a:blipFill>
        </p:spPr>
      </p:sp>
      <p:grpSp>
        <p:nvGrpSpPr>
          <p:cNvPr name="Group 9" id="9"/>
          <p:cNvGrpSpPr/>
          <p:nvPr/>
        </p:nvGrpSpPr>
        <p:grpSpPr>
          <a:xfrm rot="0">
            <a:off x="992238" y="5535066"/>
            <a:ext cx="3544044" cy="442912"/>
            <a:chOff x="0" y="0"/>
            <a:chExt cx="4725392" cy="590550"/>
          </a:xfrm>
        </p:grpSpPr>
        <p:sp>
          <p:nvSpPr>
            <p:cNvPr name="Freeform 10" id="10"/>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1" id="11"/>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Diesel</a:t>
              </a:r>
            </a:p>
          </p:txBody>
        </p:sp>
      </p:grpSp>
      <p:grpSp>
        <p:nvGrpSpPr>
          <p:cNvPr name="Group 12" id="12"/>
          <p:cNvGrpSpPr/>
          <p:nvPr/>
        </p:nvGrpSpPr>
        <p:grpSpPr>
          <a:xfrm rot="0">
            <a:off x="992238" y="6148090"/>
            <a:ext cx="2619730" cy="1779429"/>
            <a:chOff x="0" y="0"/>
            <a:chExt cx="3492974" cy="2372572"/>
          </a:xfrm>
        </p:grpSpPr>
        <p:sp>
          <p:nvSpPr>
            <p:cNvPr name="Freeform 13" id="13"/>
            <p:cNvSpPr/>
            <p:nvPr/>
          </p:nvSpPr>
          <p:spPr>
            <a:xfrm flipH="false" flipV="false" rot="0">
              <a:off x="0" y="0"/>
              <a:ext cx="3492974" cy="2372572"/>
            </a:xfrm>
            <a:custGeom>
              <a:avLst/>
              <a:gdLst/>
              <a:ahLst/>
              <a:cxnLst/>
              <a:rect r="r" b="b" t="t" l="l"/>
              <a:pathLst>
                <a:path h="2372572" w="3492974">
                  <a:moveTo>
                    <a:pt x="0" y="0"/>
                  </a:moveTo>
                  <a:lnTo>
                    <a:pt x="3492974" y="0"/>
                  </a:lnTo>
                  <a:lnTo>
                    <a:pt x="3492974" y="2372572"/>
                  </a:lnTo>
                  <a:lnTo>
                    <a:pt x="0" y="2372572"/>
                  </a:lnTo>
                  <a:close/>
                </a:path>
              </a:pathLst>
            </a:custGeom>
            <a:solidFill>
              <a:srgbClr val="000000">
                <a:alpha val="0"/>
              </a:srgbClr>
            </a:solidFill>
          </p:spPr>
        </p:sp>
        <p:sp>
          <p:nvSpPr>
            <p:cNvPr name="TextBox 14" id="14"/>
            <p:cNvSpPr txBox="true"/>
            <p:nvPr/>
          </p:nvSpPr>
          <p:spPr>
            <a:xfrm>
              <a:off x="0" y="-95250"/>
              <a:ext cx="3492974" cy="2467822"/>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Diesel cars are prevalent in the used car market, with 1800 listings.</a:t>
              </a:r>
            </a:p>
          </p:txBody>
        </p:sp>
      </p:grpSp>
      <p:sp>
        <p:nvSpPr>
          <p:cNvPr name="Freeform 15" id="15" descr="preencoded.png"/>
          <p:cNvSpPr/>
          <p:nvPr/>
        </p:nvSpPr>
        <p:spPr>
          <a:xfrm flipH="false" flipV="false" rot="0">
            <a:off x="4472880" y="4542830"/>
            <a:ext cx="708720" cy="708720"/>
          </a:xfrm>
          <a:custGeom>
            <a:avLst/>
            <a:gdLst/>
            <a:ahLst/>
            <a:cxnLst/>
            <a:rect r="r" b="b" t="t" l="l"/>
            <a:pathLst>
              <a:path h="708720" w="708720">
                <a:moveTo>
                  <a:pt x="0" y="0"/>
                </a:moveTo>
                <a:lnTo>
                  <a:pt x="708720" y="0"/>
                </a:lnTo>
                <a:lnTo>
                  <a:pt x="708720" y="708720"/>
                </a:lnTo>
                <a:lnTo>
                  <a:pt x="0" y="708720"/>
                </a:lnTo>
                <a:lnTo>
                  <a:pt x="0" y="0"/>
                </a:lnTo>
                <a:close/>
              </a:path>
            </a:pathLst>
          </a:custGeom>
          <a:blipFill>
            <a:blip r:embed="rId4"/>
            <a:stretch>
              <a:fillRect l="0" t="0" r="0" b="0"/>
            </a:stretch>
          </a:blipFill>
        </p:spPr>
      </p:sp>
      <p:grpSp>
        <p:nvGrpSpPr>
          <p:cNvPr name="Group 16" id="16"/>
          <p:cNvGrpSpPr/>
          <p:nvPr/>
        </p:nvGrpSpPr>
        <p:grpSpPr>
          <a:xfrm rot="0">
            <a:off x="4472880" y="5535066"/>
            <a:ext cx="3544044" cy="442912"/>
            <a:chOff x="0" y="0"/>
            <a:chExt cx="4725392" cy="590550"/>
          </a:xfrm>
        </p:grpSpPr>
        <p:sp>
          <p:nvSpPr>
            <p:cNvPr name="Freeform 17" id="17"/>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8" id="18"/>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Petrol</a:t>
              </a:r>
            </a:p>
          </p:txBody>
        </p:sp>
      </p:grpSp>
      <p:grpSp>
        <p:nvGrpSpPr>
          <p:cNvPr name="Group 19" id="19"/>
          <p:cNvGrpSpPr/>
          <p:nvPr/>
        </p:nvGrpSpPr>
        <p:grpSpPr>
          <a:xfrm rot="0">
            <a:off x="4472880" y="6148090"/>
            <a:ext cx="2159659" cy="1779429"/>
            <a:chOff x="0" y="0"/>
            <a:chExt cx="2879545" cy="2372572"/>
          </a:xfrm>
        </p:grpSpPr>
        <p:sp>
          <p:nvSpPr>
            <p:cNvPr name="Freeform 20" id="20"/>
            <p:cNvSpPr/>
            <p:nvPr/>
          </p:nvSpPr>
          <p:spPr>
            <a:xfrm flipH="false" flipV="false" rot="0">
              <a:off x="0" y="0"/>
              <a:ext cx="2879545" cy="2372572"/>
            </a:xfrm>
            <a:custGeom>
              <a:avLst/>
              <a:gdLst/>
              <a:ahLst/>
              <a:cxnLst/>
              <a:rect r="r" b="b" t="t" l="l"/>
              <a:pathLst>
                <a:path h="2372572" w="2879545">
                  <a:moveTo>
                    <a:pt x="0" y="0"/>
                  </a:moveTo>
                  <a:lnTo>
                    <a:pt x="2879545" y="0"/>
                  </a:lnTo>
                  <a:lnTo>
                    <a:pt x="2879545" y="2372572"/>
                  </a:lnTo>
                  <a:lnTo>
                    <a:pt x="0" y="2372572"/>
                  </a:lnTo>
                  <a:close/>
                </a:path>
              </a:pathLst>
            </a:custGeom>
            <a:solidFill>
              <a:srgbClr val="000000">
                <a:alpha val="0"/>
              </a:srgbClr>
            </a:solidFill>
          </p:spPr>
        </p:sp>
        <p:sp>
          <p:nvSpPr>
            <p:cNvPr name="TextBox 21" id="21"/>
            <p:cNvSpPr txBox="true"/>
            <p:nvPr/>
          </p:nvSpPr>
          <p:spPr>
            <a:xfrm>
              <a:off x="0" y="-95250"/>
              <a:ext cx="2879545" cy="2467822"/>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Petrol cars are also widely available, with 1717 listings.</a:t>
              </a:r>
            </a:p>
          </p:txBody>
        </p:sp>
      </p:grpSp>
      <p:sp>
        <p:nvSpPr>
          <p:cNvPr name="Freeform 22" id="22" descr="preencoded.png"/>
          <p:cNvSpPr/>
          <p:nvPr/>
        </p:nvSpPr>
        <p:spPr>
          <a:xfrm flipH="false" flipV="false" rot="0">
            <a:off x="7953673" y="4542830"/>
            <a:ext cx="708720" cy="708720"/>
          </a:xfrm>
          <a:custGeom>
            <a:avLst/>
            <a:gdLst/>
            <a:ahLst/>
            <a:cxnLst/>
            <a:rect r="r" b="b" t="t" l="l"/>
            <a:pathLst>
              <a:path h="708720" w="708720">
                <a:moveTo>
                  <a:pt x="0" y="0"/>
                </a:moveTo>
                <a:lnTo>
                  <a:pt x="708720" y="0"/>
                </a:lnTo>
                <a:lnTo>
                  <a:pt x="708720" y="708720"/>
                </a:lnTo>
                <a:lnTo>
                  <a:pt x="0" y="708720"/>
                </a:lnTo>
                <a:lnTo>
                  <a:pt x="0" y="0"/>
                </a:lnTo>
                <a:close/>
              </a:path>
            </a:pathLst>
          </a:custGeom>
          <a:blipFill>
            <a:blip r:embed="rId5"/>
            <a:stretch>
              <a:fillRect l="0" t="0" r="0" b="0"/>
            </a:stretch>
          </a:blipFill>
        </p:spPr>
      </p:sp>
      <p:grpSp>
        <p:nvGrpSpPr>
          <p:cNvPr name="Group 23" id="23"/>
          <p:cNvGrpSpPr/>
          <p:nvPr/>
        </p:nvGrpSpPr>
        <p:grpSpPr>
          <a:xfrm rot="0">
            <a:off x="7953673" y="5535066"/>
            <a:ext cx="3544044" cy="442912"/>
            <a:chOff x="0" y="0"/>
            <a:chExt cx="4725392" cy="590550"/>
          </a:xfrm>
        </p:grpSpPr>
        <p:sp>
          <p:nvSpPr>
            <p:cNvPr name="Freeform 24" id="24"/>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5" id="25"/>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CNG</a:t>
              </a:r>
            </a:p>
          </p:txBody>
        </p:sp>
      </p:grpSp>
      <p:grpSp>
        <p:nvGrpSpPr>
          <p:cNvPr name="Group 26" id="26"/>
          <p:cNvGrpSpPr/>
          <p:nvPr/>
        </p:nvGrpSpPr>
        <p:grpSpPr>
          <a:xfrm rot="0">
            <a:off x="7953673" y="6148090"/>
            <a:ext cx="1929400" cy="2227104"/>
            <a:chOff x="0" y="0"/>
            <a:chExt cx="2572533" cy="2969472"/>
          </a:xfrm>
        </p:grpSpPr>
        <p:sp>
          <p:nvSpPr>
            <p:cNvPr name="Freeform 27" id="27"/>
            <p:cNvSpPr/>
            <p:nvPr/>
          </p:nvSpPr>
          <p:spPr>
            <a:xfrm flipH="false" flipV="false" rot="0">
              <a:off x="0" y="0"/>
              <a:ext cx="2572533" cy="2969472"/>
            </a:xfrm>
            <a:custGeom>
              <a:avLst/>
              <a:gdLst/>
              <a:ahLst/>
              <a:cxnLst/>
              <a:rect r="r" b="b" t="t" l="l"/>
              <a:pathLst>
                <a:path h="2969472" w="2572533">
                  <a:moveTo>
                    <a:pt x="0" y="0"/>
                  </a:moveTo>
                  <a:lnTo>
                    <a:pt x="2572533" y="0"/>
                  </a:lnTo>
                  <a:lnTo>
                    <a:pt x="2572533" y="2969472"/>
                  </a:lnTo>
                  <a:lnTo>
                    <a:pt x="0" y="2969472"/>
                  </a:lnTo>
                  <a:close/>
                </a:path>
              </a:pathLst>
            </a:custGeom>
            <a:solidFill>
              <a:srgbClr val="000000">
                <a:alpha val="0"/>
              </a:srgbClr>
            </a:solidFill>
          </p:spPr>
        </p:sp>
        <p:sp>
          <p:nvSpPr>
            <p:cNvPr name="TextBox 28" id="28"/>
            <p:cNvSpPr txBox="true"/>
            <p:nvPr/>
          </p:nvSpPr>
          <p:spPr>
            <a:xfrm>
              <a:off x="0" y="-95250"/>
              <a:ext cx="2572533" cy="3064722"/>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CNG cars have a smaller presence, with only 37 listings.</a:t>
              </a:r>
            </a:p>
          </p:txBody>
        </p:sp>
      </p:grpSp>
      <p:sp>
        <p:nvSpPr>
          <p:cNvPr name="Freeform 29" id="29"/>
          <p:cNvSpPr/>
          <p:nvPr/>
        </p:nvSpPr>
        <p:spPr>
          <a:xfrm flipH="false" flipV="false" rot="0">
            <a:off x="10422851" y="2576343"/>
            <a:ext cx="7727083" cy="5917447"/>
          </a:xfrm>
          <a:custGeom>
            <a:avLst/>
            <a:gdLst/>
            <a:ahLst/>
            <a:cxnLst/>
            <a:rect r="r" b="b" t="t" l="l"/>
            <a:pathLst>
              <a:path h="5917447" w="7727083">
                <a:moveTo>
                  <a:pt x="0" y="0"/>
                </a:moveTo>
                <a:lnTo>
                  <a:pt x="7727083" y="0"/>
                </a:lnTo>
                <a:lnTo>
                  <a:pt x="7727083" y="5917447"/>
                </a:lnTo>
                <a:lnTo>
                  <a:pt x="0" y="5917447"/>
                </a:lnTo>
                <a:lnTo>
                  <a:pt x="0" y="0"/>
                </a:lnTo>
                <a:close/>
              </a:path>
            </a:pathLst>
          </a:custGeom>
          <a:blipFill>
            <a:blip r:embed="rId6"/>
            <a:stretch>
              <a:fillRect l="-2366" t="0" r="-10421"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905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grpSp>
        <p:nvGrpSpPr>
          <p:cNvPr name="Group 5" id="5"/>
          <p:cNvGrpSpPr/>
          <p:nvPr/>
        </p:nvGrpSpPr>
        <p:grpSpPr>
          <a:xfrm rot="0">
            <a:off x="992238" y="2524908"/>
            <a:ext cx="8621571" cy="2159605"/>
            <a:chOff x="0" y="0"/>
            <a:chExt cx="11495429" cy="2879474"/>
          </a:xfrm>
        </p:grpSpPr>
        <p:sp>
          <p:nvSpPr>
            <p:cNvPr name="Freeform 6" id="6"/>
            <p:cNvSpPr/>
            <p:nvPr/>
          </p:nvSpPr>
          <p:spPr>
            <a:xfrm flipH="false" flipV="false" rot="0">
              <a:off x="0" y="0"/>
              <a:ext cx="11495429" cy="2879474"/>
            </a:xfrm>
            <a:custGeom>
              <a:avLst/>
              <a:gdLst/>
              <a:ahLst/>
              <a:cxnLst/>
              <a:rect r="r" b="b" t="t" l="l"/>
              <a:pathLst>
                <a:path h="2879474" w="11495429">
                  <a:moveTo>
                    <a:pt x="0" y="0"/>
                  </a:moveTo>
                  <a:lnTo>
                    <a:pt x="11495429" y="0"/>
                  </a:lnTo>
                  <a:lnTo>
                    <a:pt x="11495429" y="2879474"/>
                  </a:lnTo>
                  <a:lnTo>
                    <a:pt x="0" y="2879474"/>
                  </a:lnTo>
                  <a:close/>
                </a:path>
              </a:pathLst>
            </a:custGeom>
            <a:solidFill>
              <a:srgbClr val="000000">
                <a:alpha val="0"/>
              </a:srgbClr>
            </a:solidFill>
          </p:spPr>
        </p:sp>
        <p:sp>
          <p:nvSpPr>
            <p:cNvPr name="TextBox 7" id="7"/>
            <p:cNvSpPr txBox="true"/>
            <p:nvPr/>
          </p:nvSpPr>
          <p:spPr>
            <a:xfrm>
              <a:off x="0" y="-19050"/>
              <a:ext cx="11495429" cy="2898524"/>
            </a:xfrm>
            <a:prstGeom prst="rect">
              <a:avLst/>
            </a:prstGeom>
          </p:spPr>
          <p:txBody>
            <a:bodyPr anchor="t" rtlCol="false" tIns="0" lIns="0" bIns="0" rIns="0"/>
            <a:lstStyle/>
            <a:p>
              <a:pPr algn="l">
                <a:lnSpc>
                  <a:spcPts val="6937"/>
                </a:lnSpc>
              </a:pPr>
              <a:r>
                <a:rPr lang="en-US" sz="5562">
                  <a:solidFill>
                    <a:srgbClr val="F2E782"/>
                  </a:solidFill>
                  <a:latin typeface="Prata"/>
                  <a:ea typeface="Prata"/>
                  <a:cs typeface="Prata"/>
                  <a:sym typeface="Prata"/>
                </a:rPr>
                <a:t>Seller Type Distribution</a:t>
              </a:r>
            </a:p>
          </p:txBody>
        </p:sp>
      </p:grpSp>
      <p:sp>
        <p:nvSpPr>
          <p:cNvPr name="Freeform 8" id="8" descr="preencoded.png"/>
          <p:cNvSpPr/>
          <p:nvPr/>
        </p:nvSpPr>
        <p:spPr>
          <a:xfrm flipH="false" flipV="false" rot="0">
            <a:off x="992238" y="4117479"/>
            <a:ext cx="5434459" cy="1134070"/>
          </a:xfrm>
          <a:custGeom>
            <a:avLst/>
            <a:gdLst/>
            <a:ahLst/>
            <a:cxnLst/>
            <a:rect r="r" b="b" t="t" l="l"/>
            <a:pathLst>
              <a:path h="1134070" w="5434459">
                <a:moveTo>
                  <a:pt x="0" y="0"/>
                </a:moveTo>
                <a:lnTo>
                  <a:pt x="5434458" y="0"/>
                </a:lnTo>
                <a:lnTo>
                  <a:pt x="5434458" y="1134070"/>
                </a:lnTo>
                <a:lnTo>
                  <a:pt x="0" y="1134070"/>
                </a:lnTo>
                <a:lnTo>
                  <a:pt x="0" y="0"/>
                </a:lnTo>
                <a:close/>
              </a:path>
            </a:pathLst>
          </a:custGeom>
          <a:blipFill>
            <a:blip r:embed="rId3"/>
            <a:stretch>
              <a:fillRect l="-65" t="0" r="-65" b="0"/>
            </a:stretch>
          </a:blipFill>
        </p:spPr>
      </p:sp>
      <p:grpSp>
        <p:nvGrpSpPr>
          <p:cNvPr name="Group 9" id="9"/>
          <p:cNvGrpSpPr/>
          <p:nvPr/>
        </p:nvGrpSpPr>
        <p:grpSpPr>
          <a:xfrm rot="0">
            <a:off x="1275755" y="5676751"/>
            <a:ext cx="3544044" cy="442912"/>
            <a:chOff x="0" y="0"/>
            <a:chExt cx="4725392" cy="590550"/>
          </a:xfrm>
        </p:grpSpPr>
        <p:sp>
          <p:nvSpPr>
            <p:cNvPr name="Freeform 10" id="10"/>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1" id="11"/>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Individual</a:t>
              </a:r>
            </a:p>
          </p:txBody>
        </p:sp>
      </p:grpSp>
      <p:grpSp>
        <p:nvGrpSpPr>
          <p:cNvPr name="Group 12" id="12"/>
          <p:cNvGrpSpPr/>
          <p:nvPr/>
        </p:nvGrpSpPr>
        <p:grpSpPr>
          <a:xfrm rot="0">
            <a:off x="1275755" y="6289774"/>
            <a:ext cx="4867424" cy="907256"/>
            <a:chOff x="0" y="0"/>
            <a:chExt cx="6489898" cy="1209675"/>
          </a:xfrm>
        </p:grpSpPr>
        <p:sp>
          <p:nvSpPr>
            <p:cNvPr name="Freeform 13" id="13"/>
            <p:cNvSpPr/>
            <p:nvPr/>
          </p:nvSpPr>
          <p:spPr>
            <a:xfrm flipH="false" flipV="false" rot="0">
              <a:off x="0" y="0"/>
              <a:ext cx="6489898" cy="1209675"/>
            </a:xfrm>
            <a:custGeom>
              <a:avLst/>
              <a:gdLst/>
              <a:ahLst/>
              <a:cxnLst/>
              <a:rect r="r" b="b" t="t" l="l"/>
              <a:pathLst>
                <a:path h="1209675" w="6489898">
                  <a:moveTo>
                    <a:pt x="0" y="0"/>
                  </a:moveTo>
                  <a:lnTo>
                    <a:pt x="6489898" y="0"/>
                  </a:lnTo>
                  <a:lnTo>
                    <a:pt x="6489898" y="1209675"/>
                  </a:lnTo>
                  <a:lnTo>
                    <a:pt x="0" y="1209675"/>
                  </a:lnTo>
                  <a:close/>
                </a:path>
              </a:pathLst>
            </a:custGeom>
            <a:solidFill>
              <a:srgbClr val="000000">
                <a:alpha val="0"/>
              </a:srgbClr>
            </a:solidFill>
          </p:spPr>
        </p:sp>
        <p:sp>
          <p:nvSpPr>
            <p:cNvPr name="TextBox 14" id="14"/>
            <p:cNvSpPr txBox="true"/>
            <p:nvPr/>
          </p:nvSpPr>
          <p:spPr>
            <a:xfrm>
              <a:off x="0" y="-95250"/>
              <a:ext cx="6489898" cy="1304925"/>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Individual sellers dominate the used car market, with 2832 listings.</a:t>
              </a:r>
            </a:p>
          </p:txBody>
        </p:sp>
      </p:grpSp>
      <p:sp>
        <p:nvSpPr>
          <p:cNvPr name="Freeform 15" id="15" descr="preencoded.png"/>
          <p:cNvSpPr/>
          <p:nvPr/>
        </p:nvSpPr>
        <p:spPr>
          <a:xfrm flipH="false" flipV="false" rot="0">
            <a:off x="6426696" y="4117479"/>
            <a:ext cx="5434459" cy="1134070"/>
          </a:xfrm>
          <a:custGeom>
            <a:avLst/>
            <a:gdLst/>
            <a:ahLst/>
            <a:cxnLst/>
            <a:rect r="r" b="b" t="t" l="l"/>
            <a:pathLst>
              <a:path h="1134070" w="5434459">
                <a:moveTo>
                  <a:pt x="0" y="0"/>
                </a:moveTo>
                <a:lnTo>
                  <a:pt x="5434459" y="0"/>
                </a:lnTo>
                <a:lnTo>
                  <a:pt x="5434459" y="1134070"/>
                </a:lnTo>
                <a:lnTo>
                  <a:pt x="0" y="1134070"/>
                </a:lnTo>
                <a:lnTo>
                  <a:pt x="0" y="0"/>
                </a:lnTo>
                <a:close/>
              </a:path>
            </a:pathLst>
          </a:custGeom>
          <a:blipFill>
            <a:blip r:embed="rId4"/>
            <a:stretch>
              <a:fillRect l="-65" t="0" r="-65" b="0"/>
            </a:stretch>
          </a:blipFill>
        </p:spPr>
      </p:sp>
      <p:grpSp>
        <p:nvGrpSpPr>
          <p:cNvPr name="Group 16" id="16"/>
          <p:cNvGrpSpPr/>
          <p:nvPr/>
        </p:nvGrpSpPr>
        <p:grpSpPr>
          <a:xfrm rot="0">
            <a:off x="6710214" y="5676751"/>
            <a:ext cx="3544044" cy="442912"/>
            <a:chOff x="0" y="0"/>
            <a:chExt cx="4725392" cy="590550"/>
          </a:xfrm>
        </p:grpSpPr>
        <p:sp>
          <p:nvSpPr>
            <p:cNvPr name="Freeform 17" id="17"/>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8" id="18"/>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Dealer</a:t>
              </a:r>
            </a:p>
          </p:txBody>
        </p:sp>
      </p:grpSp>
      <p:grpSp>
        <p:nvGrpSpPr>
          <p:cNvPr name="Group 19" id="19"/>
          <p:cNvGrpSpPr/>
          <p:nvPr/>
        </p:nvGrpSpPr>
        <p:grpSpPr>
          <a:xfrm rot="0">
            <a:off x="6710214" y="6289774"/>
            <a:ext cx="4867424" cy="907256"/>
            <a:chOff x="0" y="0"/>
            <a:chExt cx="6489898" cy="1209675"/>
          </a:xfrm>
        </p:grpSpPr>
        <p:sp>
          <p:nvSpPr>
            <p:cNvPr name="Freeform 20" id="20"/>
            <p:cNvSpPr/>
            <p:nvPr/>
          </p:nvSpPr>
          <p:spPr>
            <a:xfrm flipH="false" flipV="false" rot="0">
              <a:off x="0" y="0"/>
              <a:ext cx="6489898" cy="1209675"/>
            </a:xfrm>
            <a:custGeom>
              <a:avLst/>
              <a:gdLst/>
              <a:ahLst/>
              <a:cxnLst/>
              <a:rect r="r" b="b" t="t" l="l"/>
              <a:pathLst>
                <a:path h="1209675" w="6489898">
                  <a:moveTo>
                    <a:pt x="0" y="0"/>
                  </a:moveTo>
                  <a:lnTo>
                    <a:pt x="6489898" y="0"/>
                  </a:lnTo>
                  <a:lnTo>
                    <a:pt x="6489898" y="1209675"/>
                  </a:lnTo>
                  <a:lnTo>
                    <a:pt x="0" y="1209675"/>
                  </a:lnTo>
                  <a:close/>
                </a:path>
              </a:pathLst>
            </a:custGeom>
            <a:solidFill>
              <a:srgbClr val="000000">
                <a:alpha val="0"/>
              </a:srgbClr>
            </a:solidFill>
          </p:spPr>
        </p:sp>
        <p:sp>
          <p:nvSpPr>
            <p:cNvPr name="TextBox 21" id="21"/>
            <p:cNvSpPr txBox="true"/>
            <p:nvPr/>
          </p:nvSpPr>
          <p:spPr>
            <a:xfrm>
              <a:off x="0" y="-95250"/>
              <a:ext cx="6489898" cy="1304925"/>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Dealers also have a significant presence, with 712 listings.</a:t>
              </a:r>
            </a:p>
          </p:txBody>
        </p:sp>
      </p:grpSp>
      <p:sp>
        <p:nvSpPr>
          <p:cNvPr name="Freeform 22" id="22" descr="preencoded.png"/>
          <p:cNvSpPr/>
          <p:nvPr/>
        </p:nvSpPr>
        <p:spPr>
          <a:xfrm flipH="false" flipV="false" rot="0">
            <a:off x="11861155" y="4117479"/>
            <a:ext cx="5434459" cy="1134070"/>
          </a:xfrm>
          <a:custGeom>
            <a:avLst/>
            <a:gdLst/>
            <a:ahLst/>
            <a:cxnLst/>
            <a:rect r="r" b="b" t="t" l="l"/>
            <a:pathLst>
              <a:path h="1134070" w="5434459">
                <a:moveTo>
                  <a:pt x="0" y="0"/>
                </a:moveTo>
                <a:lnTo>
                  <a:pt x="5434459" y="0"/>
                </a:lnTo>
                <a:lnTo>
                  <a:pt x="5434459" y="1134070"/>
                </a:lnTo>
                <a:lnTo>
                  <a:pt x="0" y="1134070"/>
                </a:lnTo>
                <a:lnTo>
                  <a:pt x="0" y="0"/>
                </a:lnTo>
                <a:close/>
              </a:path>
            </a:pathLst>
          </a:custGeom>
          <a:blipFill>
            <a:blip r:embed="rId5"/>
            <a:stretch>
              <a:fillRect l="-65" t="0" r="-65" b="0"/>
            </a:stretch>
          </a:blipFill>
        </p:spPr>
      </p:sp>
      <p:grpSp>
        <p:nvGrpSpPr>
          <p:cNvPr name="Group 23" id="23"/>
          <p:cNvGrpSpPr/>
          <p:nvPr/>
        </p:nvGrpSpPr>
        <p:grpSpPr>
          <a:xfrm rot="0">
            <a:off x="12144672" y="5676751"/>
            <a:ext cx="3544044" cy="442912"/>
            <a:chOff x="0" y="0"/>
            <a:chExt cx="4725392" cy="590550"/>
          </a:xfrm>
        </p:grpSpPr>
        <p:sp>
          <p:nvSpPr>
            <p:cNvPr name="Freeform 24" id="24"/>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5" id="25"/>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Trustmark Dealer</a:t>
              </a:r>
            </a:p>
          </p:txBody>
        </p:sp>
      </p:grpSp>
      <p:grpSp>
        <p:nvGrpSpPr>
          <p:cNvPr name="Group 26" id="26"/>
          <p:cNvGrpSpPr/>
          <p:nvPr/>
        </p:nvGrpSpPr>
        <p:grpSpPr>
          <a:xfrm rot="0">
            <a:off x="12144672" y="6289774"/>
            <a:ext cx="4867424" cy="907256"/>
            <a:chOff x="0" y="0"/>
            <a:chExt cx="6489898" cy="1209675"/>
          </a:xfrm>
        </p:grpSpPr>
        <p:sp>
          <p:nvSpPr>
            <p:cNvPr name="Freeform 27" id="27"/>
            <p:cNvSpPr/>
            <p:nvPr/>
          </p:nvSpPr>
          <p:spPr>
            <a:xfrm flipH="false" flipV="false" rot="0">
              <a:off x="0" y="0"/>
              <a:ext cx="6489898" cy="1209675"/>
            </a:xfrm>
            <a:custGeom>
              <a:avLst/>
              <a:gdLst/>
              <a:ahLst/>
              <a:cxnLst/>
              <a:rect r="r" b="b" t="t" l="l"/>
              <a:pathLst>
                <a:path h="1209675" w="6489898">
                  <a:moveTo>
                    <a:pt x="0" y="0"/>
                  </a:moveTo>
                  <a:lnTo>
                    <a:pt x="6489898" y="0"/>
                  </a:lnTo>
                  <a:lnTo>
                    <a:pt x="6489898" y="1209675"/>
                  </a:lnTo>
                  <a:lnTo>
                    <a:pt x="0" y="1209675"/>
                  </a:lnTo>
                  <a:close/>
                </a:path>
              </a:pathLst>
            </a:custGeom>
            <a:solidFill>
              <a:srgbClr val="000000">
                <a:alpha val="0"/>
              </a:srgbClr>
            </a:solidFill>
          </p:spPr>
        </p:sp>
        <p:sp>
          <p:nvSpPr>
            <p:cNvPr name="TextBox 28" id="28"/>
            <p:cNvSpPr txBox="true"/>
            <p:nvPr/>
          </p:nvSpPr>
          <p:spPr>
            <a:xfrm>
              <a:off x="0" y="-95250"/>
              <a:ext cx="6489898" cy="1304925"/>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Trustmark Dealers have a minimal presence, with only 33 listings.</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grpSp>
        <p:nvGrpSpPr>
          <p:cNvPr name="Group 5" id="5"/>
          <p:cNvGrpSpPr/>
          <p:nvPr/>
        </p:nvGrpSpPr>
        <p:grpSpPr>
          <a:xfrm rot="0">
            <a:off x="992238" y="795189"/>
            <a:ext cx="13249572" cy="885974"/>
            <a:chOff x="0" y="0"/>
            <a:chExt cx="17666097" cy="1181298"/>
          </a:xfrm>
        </p:grpSpPr>
        <p:sp>
          <p:nvSpPr>
            <p:cNvPr name="Freeform 6" id="6"/>
            <p:cNvSpPr/>
            <p:nvPr/>
          </p:nvSpPr>
          <p:spPr>
            <a:xfrm flipH="false" flipV="false" rot="0">
              <a:off x="0" y="0"/>
              <a:ext cx="17666097" cy="1181298"/>
            </a:xfrm>
            <a:custGeom>
              <a:avLst/>
              <a:gdLst/>
              <a:ahLst/>
              <a:cxnLst/>
              <a:rect r="r" b="b" t="t" l="l"/>
              <a:pathLst>
                <a:path h="1181298" w="17666097">
                  <a:moveTo>
                    <a:pt x="0" y="0"/>
                  </a:moveTo>
                  <a:lnTo>
                    <a:pt x="17666097" y="0"/>
                  </a:lnTo>
                  <a:lnTo>
                    <a:pt x="17666097" y="1181298"/>
                  </a:lnTo>
                  <a:lnTo>
                    <a:pt x="0" y="1181298"/>
                  </a:lnTo>
                  <a:close/>
                </a:path>
              </a:pathLst>
            </a:custGeom>
            <a:solidFill>
              <a:srgbClr val="000000">
                <a:alpha val="0"/>
              </a:srgbClr>
            </a:solidFill>
          </p:spPr>
        </p:sp>
        <p:sp>
          <p:nvSpPr>
            <p:cNvPr name="TextBox 7" id="7"/>
            <p:cNvSpPr txBox="true"/>
            <p:nvPr/>
          </p:nvSpPr>
          <p:spPr>
            <a:xfrm>
              <a:off x="0" y="-19050"/>
              <a:ext cx="17666097" cy="1200348"/>
            </a:xfrm>
            <a:prstGeom prst="rect">
              <a:avLst/>
            </a:prstGeom>
          </p:spPr>
          <p:txBody>
            <a:bodyPr anchor="t" rtlCol="false" tIns="0" lIns="0" bIns="0" rIns="0"/>
            <a:lstStyle/>
            <a:p>
              <a:pPr algn="l">
                <a:lnSpc>
                  <a:spcPts val="6937"/>
                </a:lnSpc>
              </a:pPr>
              <a:r>
                <a:rPr lang="en-US" sz="5562">
                  <a:solidFill>
                    <a:srgbClr val="F2E782"/>
                  </a:solidFill>
                  <a:latin typeface="Prata"/>
                  <a:ea typeface="Prata"/>
                  <a:cs typeface="Prata"/>
                  <a:sym typeface="Prata"/>
                </a:rPr>
                <a:t>Machine Learning Model Performance</a:t>
              </a:r>
            </a:p>
          </p:txBody>
        </p:sp>
      </p:grpSp>
      <p:grpSp>
        <p:nvGrpSpPr>
          <p:cNvPr name="Group 8" id="8"/>
          <p:cNvGrpSpPr/>
          <p:nvPr/>
        </p:nvGrpSpPr>
        <p:grpSpPr>
          <a:xfrm rot="0">
            <a:off x="1398389" y="2106365"/>
            <a:ext cx="38100" cy="7385297"/>
            <a:chOff x="0" y="0"/>
            <a:chExt cx="50800" cy="9847063"/>
          </a:xfrm>
        </p:grpSpPr>
        <p:sp>
          <p:nvSpPr>
            <p:cNvPr name="Freeform 9" id="9"/>
            <p:cNvSpPr/>
            <p:nvPr/>
          </p:nvSpPr>
          <p:spPr>
            <a:xfrm flipH="false" flipV="false" rot="0">
              <a:off x="0" y="0"/>
              <a:ext cx="50800" cy="9847072"/>
            </a:xfrm>
            <a:custGeom>
              <a:avLst/>
              <a:gdLst/>
              <a:ahLst/>
              <a:cxnLst/>
              <a:rect r="r" b="b" t="t" l="l"/>
              <a:pathLst>
                <a:path h="9847072" w="50800">
                  <a:moveTo>
                    <a:pt x="0" y="25400"/>
                  </a:moveTo>
                  <a:cubicBezTo>
                    <a:pt x="0" y="11430"/>
                    <a:pt x="11430" y="0"/>
                    <a:pt x="25400" y="0"/>
                  </a:cubicBezTo>
                  <a:cubicBezTo>
                    <a:pt x="39370" y="0"/>
                    <a:pt x="50800" y="11430"/>
                    <a:pt x="50800" y="25400"/>
                  </a:cubicBezTo>
                  <a:lnTo>
                    <a:pt x="50800" y="9821672"/>
                  </a:lnTo>
                  <a:cubicBezTo>
                    <a:pt x="50800" y="9835642"/>
                    <a:pt x="39370" y="9847072"/>
                    <a:pt x="25400" y="9847072"/>
                  </a:cubicBezTo>
                  <a:cubicBezTo>
                    <a:pt x="11430" y="9847072"/>
                    <a:pt x="0" y="9835642"/>
                    <a:pt x="0" y="9821672"/>
                  </a:cubicBezTo>
                  <a:close/>
                </a:path>
              </a:pathLst>
            </a:custGeom>
            <a:solidFill>
              <a:srgbClr val="535455"/>
            </a:solidFill>
          </p:spPr>
        </p:sp>
      </p:grpSp>
      <p:grpSp>
        <p:nvGrpSpPr>
          <p:cNvPr name="Group 10" id="10"/>
          <p:cNvGrpSpPr/>
          <p:nvPr/>
        </p:nvGrpSpPr>
        <p:grpSpPr>
          <a:xfrm rot="0">
            <a:off x="1698277" y="2725191"/>
            <a:ext cx="992237" cy="38100"/>
            <a:chOff x="0" y="0"/>
            <a:chExt cx="1322983" cy="50800"/>
          </a:xfrm>
        </p:grpSpPr>
        <p:sp>
          <p:nvSpPr>
            <p:cNvPr name="Freeform 11" id="11"/>
            <p:cNvSpPr/>
            <p:nvPr/>
          </p:nvSpPr>
          <p:spPr>
            <a:xfrm flipH="false" flipV="false" rot="0">
              <a:off x="0" y="0"/>
              <a:ext cx="1322959" cy="50800"/>
            </a:xfrm>
            <a:custGeom>
              <a:avLst/>
              <a:gdLst/>
              <a:ahLst/>
              <a:cxnLst/>
              <a:rect r="r" b="b" t="t" l="l"/>
              <a:pathLst>
                <a:path h="50800" w="1322959">
                  <a:moveTo>
                    <a:pt x="0" y="25400"/>
                  </a:moveTo>
                  <a:cubicBezTo>
                    <a:pt x="0" y="11430"/>
                    <a:pt x="11430" y="0"/>
                    <a:pt x="25400" y="0"/>
                  </a:cubicBezTo>
                  <a:lnTo>
                    <a:pt x="1297559" y="0"/>
                  </a:lnTo>
                  <a:cubicBezTo>
                    <a:pt x="1311529" y="0"/>
                    <a:pt x="1322959" y="11430"/>
                    <a:pt x="1322959" y="25400"/>
                  </a:cubicBezTo>
                  <a:cubicBezTo>
                    <a:pt x="1322959" y="39370"/>
                    <a:pt x="1311529" y="50800"/>
                    <a:pt x="1297559" y="50800"/>
                  </a:cubicBezTo>
                  <a:lnTo>
                    <a:pt x="25400" y="50800"/>
                  </a:lnTo>
                  <a:cubicBezTo>
                    <a:pt x="11430" y="50800"/>
                    <a:pt x="0" y="39370"/>
                    <a:pt x="0" y="25400"/>
                  </a:cubicBezTo>
                  <a:close/>
                </a:path>
              </a:pathLst>
            </a:custGeom>
            <a:solidFill>
              <a:srgbClr val="535455"/>
            </a:solidFill>
          </p:spPr>
        </p:sp>
      </p:grpSp>
      <p:grpSp>
        <p:nvGrpSpPr>
          <p:cNvPr name="Group 12" id="12"/>
          <p:cNvGrpSpPr/>
          <p:nvPr/>
        </p:nvGrpSpPr>
        <p:grpSpPr>
          <a:xfrm rot="0">
            <a:off x="1098500" y="2425304"/>
            <a:ext cx="637878" cy="637877"/>
            <a:chOff x="0" y="0"/>
            <a:chExt cx="850503" cy="850503"/>
          </a:xfrm>
        </p:grpSpPr>
        <p:sp>
          <p:nvSpPr>
            <p:cNvPr name="Freeform 13" id="13"/>
            <p:cNvSpPr/>
            <p:nvPr/>
          </p:nvSpPr>
          <p:spPr>
            <a:xfrm flipH="false" flipV="false" rot="0">
              <a:off x="0" y="0"/>
              <a:ext cx="850392" cy="850519"/>
            </a:xfrm>
            <a:custGeom>
              <a:avLst/>
              <a:gdLst/>
              <a:ahLst/>
              <a:cxnLst/>
              <a:rect r="r" b="b" t="t" l="l"/>
              <a:pathLst>
                <a:path h="850519" w="850392">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A3B3C"/>
            </a:solidFill>
          </p:spPr>
        </p:sp>
      </p:grpSp>
      <p:grpSp>
        <p:nvGrpSpPr>
          <p:cNvPr name="Group 14" id="14"/>
          <p:cNvGrpSpPr/>
          <p:nvPr/>
        </p:nvGrpSpPr>
        <p:grpSpPr>
          <a:xfrm rot="0">
            <a:off x="1344066" y="2531566"/>
            <a:ext cx="146745" cy="425351"/>
            <a:chOff x="0" y="0"/>
            <a:chExt cx="195660" cy="567135"/>
          </a:xfrm>
        </p:grpSpPr>
        <p:sp>
          <p:nvSpPr>
            <p:cNvPr name="Freeform 15" id="15"/>
            <p:cNvSpPr/>
            <p:nvPr/>
          </p:nvSpPr>
          <p:spPr>
            <a:xfrm flipH="false" flipV="false" rot="0">
              <a:off x="0" y="0"/>
              <a:ext cx="195660" cy="567135"/>
            </a:xfrm>
            <a:custGeom>
              <a:avLst/>
              <a:gdLst/>
              <a:ahLst/>
              <a:cxnLst/>
              <a:rect r="r" b="b" t="t" l="l"/>
              <a:pathLst>
                <a:path h="567135" w="195660">
                  <a:moveTo>
                    <a:pt x="0" y="0"/>
                  </a:moveTo>
                  <a:lnTo>
                    <a:pt x="195660" y="0"/>
                  </a:lnTo>
                  <a:lnTo>
                    <a:pt x="195660" y="567135"/>
                  </a:lnTo>
                  <a:lnTo>
                    <a:pt x="0" y="567135"/>
                  </a:lnTo>
                  <a:close/>
                </a:path>
              </a:pathLst>
            </a:custGeom>
            <a:solidFill>
              <a:srgbClr val="000000">
                <a:alpha val="0"/>
              </a:srgbClr>
            </a:solidFill>
          </p:spPr>
        </p:sp>
        <p:sp>
          <p:nvSpPr>
            <p:cNvPr name="TextBox 16" id="16"/>
            <p:cNvSpPr txBox="true"/>
            <p:nvPr/>
          </p:nvSpPr>
          <p:spPr>
            <a:xfrm>
              <a:off x="0" y="47625"/>
              <a:ext cx="195660" cy="519510"/>
            </a:xfrm>
            <a:prstGeom prst="rect">
              <a:avLst/>
            </a:prstGeom>
          </p:spPr>
          <p:txBody>
            <a:bodyPr anchor="t" rtlCol="false" tIns="0" lIns="0" bIns="0" rIns="0"/>
            <a:lstStyle/>
            <a:p>
              <a:pPr algn="ctr">
                <a:lnSpc>
                  <a:spcPts val="3312"/>
                </a:lnSpc>
              </a:pPr>
              <a:r>
                <a:rPr lang="en-US" sz="3312">
                  <a:solidFill>
                    <a:srgbClr val="CFCBBF"/>
                  </a:solidFill>
                  <a:latin typeface="Prata"/>
                  <a:ea typeface="Prata"/>
                  <a:cs typeface="Prata"/>
                  <a:sym typeface="Prata"/>
                </a:rPr>
                <a:t>1</a:t>
              </a:r>
            </a:p>
          </p:txBody>
        </p:sp>
      </p:grpSp>
      <p:grpSp>
        <p:nvGrpSpPr>
          <p:cNvPr name="Group 17" id="17"/>
          <p:cNvGrpSpPr/>
          <p:nvPr/>
        </p:nvGrpSpPr>
        <p:grpSpPr>
          <a:xfrm rot="0">
            <a:off x="2976860" y="2389882"/>
            <a:ext cx="3544044" cy="442912"/>
            <a:chOff x="0" y="0"/>
            <a:chExt cx="4725392" cy="590550"/>
          </a:xfrm>
        </p:grpSpPr>
        <p:sp>
          <p:nvSpPr>
            <p:cNvPr name="Freeform 18" id="18"/>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9" id="19"/>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Linear Regression</a:t>
              </a:r>
            </a:p>
          </p:txBody>
        </p:sp>
      </p:grpSp>
      <p:grpSp>
        <p:nvGrpSpPr>
          <p:cNvPr name="Group 20" id="20"/>
          <p:cNvGrpSpPr/>
          <p:nvPr/>
        </p:nvGrpSpPr>
        <p:grpSpPr>
          <a:xfrm rot="0">
            <a:off x="2976860" y="3002905"/>
            <a:ext cx="14318902" cy="453629"/>
            <a:chOff x="0" y="0"/>
            <a:chExt cx="19091870" cy="604838"/>
          </a:xfrm>
        </p:grpSpPr>
        <p:sp>
          <p:nvSpPr>
            <p:cNvPr name="Freeform 21" id="21"/>
            <p:cNvSpPr/>
            <p:nvPr/>
          </p:nvSpPr>
          <p:spPr>
            <a:xfrm flipH="false" flipV="false" rot="0">
              <a:off x="0" y="0"/>
              <a:ext cx="19091870" cy="604838"/>
            </a:xfrm>
            <a:custGeom>
              <a:avLst/>
              <a:gdLst/>
              <a:ahLst/>
              <a:cxnLst/>
              <a:rect r="r" b="b" t="t" l="l"/>
              <a:pathLst>
                <a:path h="604838" w="19091870">
                  <a:moveTo>
                    <a:pt x="0" y="0"/>
                  </a:moveTo>
                  <a:lnTo>
                    <a:pt x="19091870" y="0"/>
                  </a:lnTo>
                  <a:lnTo>
                    <a:pt x="19091870" y="604838"/>
                  </a:lnTo>
                  <a:lnTo>
                    <a:pt x="0" y="604838"/>
                  </a:lnTo>
                  <a:close/>
                </a:path>
              </a:pathLst>
            </a:custGeom>
            <a:solidFill>
              <a:srgbClr val="000000">
                <a:alpha val="0"/>
              </a:srgbClr>
            </a:solidFill>
          </p:spPr>
        </p:sp>
        <p:sp>
          <p:nvSpPr>
            <p:cNvPr name="TextBox 22" id="22"/>
            <p:cNvSpPr txBox="true"/>
            <p:nvPr/>
          </p:nvSpPr>
          <p:spPr>
            <a:xfrm>
              <a:off x="0" y="-95250"/>
              <a:ext cx="19091870" cy="700088"/>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Linear Regression achieved a score of 0.437, indicating moderate predictive power.</a:t>
              </a:r>
            </a:p>
          </p:txBody>
        </p:sp>
      </p:grpSp>
      <p:grpSp>
        <p:nvGrpSpPr>
          <p:cNvPr name="Group 23" id="23"/>
          <p:cNvGrpSpPr/>
          <p:nvPr/>
        </p:nvGrpSpPr>
        <p:grpSpPr>
          <a:xfrm rot="0">
            <a:off x="1698277" y="4642396"/>
            <a:ext cx="992237" cy="38100"/>
            <a:chOff x="0" y="0"/>
            <a:chExt cx="1322983" cy="50800"/>
          </a:xfrm>
        </p:grpSpPr>
        <p:sp>
          <p:nvSpPr>
            <p:cNvPr name="Freeform 24" id="24"/>
            <p:cNvSpPr/>
            <p:nvPr/>
          </p:nvSpPr>
          <p:spPr>
            <a:xfrm flipH="false" flipV="false" rot="0">
              <a:off x="0" y="0"/>
              <a:ext cx="1322959" cy="50800"/>
            </a:xfrm>
            <a:custGeom>
              <a:avLst/>
              <a:gdLst/>
              <a:ahLst/>
              <a:cxnLst/>
              <a:rect r="r" b="b" t="t" l="l"/>
              <a:pathLst>
                <a:path h="50800" w="1322959">
                  <a:moveTo>
                    <a:pt x="0" y="25400"/>
                  </a:moveTo>
                  <a:cubicBezTo>
                    <a:pt x="0" y="11430"/>
                    <a:pt x="11430" y="0"/>
                    <a:pt x="25400" y="0"/>
                  </a:cubicBezTo>
                  <a:lnTo>
                    <a:pt x="1297559" y="0"/>
                  </a:lnTo>
                  <a:cubicBezTo>
                    <a:pt x="1311529" y="0"/>
                    <a:pt x="1322959" y="11430"/>
                    <a:pt x="1322959" y="25400"/>
                  </a:cubicBezTo>
                  <a:cubicBezTo>
                    <a:pt x="1322959" y="39370"/>
                    <a:pt x="1311529" y="50800"/>
                    <a:pt x="1297559" y="50800"/>
                  </a:cubicBezTo>
                  <a:lnTo>
                    <a:pt x="25400" y="50800"/>
                  </a:lnTo>
                  <a:cubicBezTo>
                    <a:pt x="11430" y="50800"/>
                    <a:pt x="0" y="39370"/>
                    <a:pt x="0" y="25400"/>
                  </a:cubicBezTo>
                  <a:close/>
                </a:path>
              </a:pathLst>
            </a:custGeom>
            <a:solidFill>
              <a:srgbClr val="535455"/>
            </a:solidFill>
          </p:spPr>
        </p:sp>
      </p:grpSp>
      <p:grpSp>
        <p:nvGrpSpPr>
          <p:cNvPr name="Group 25" id="25"/>
          <p:cNvGrpSpPr/>
          <p:nvPr/>
        </p:nvGrpSpPr>
        <p:grpSpPr>
          <a:xfrm rot="0">
            <a:off x="1098500" y="4342508"/>
            <a:ext cx="637878" cy="637878"/>
            <a:chOff x="0" y="0"/>
            <a:chExt cx="850503" cy="850503"/>
          </a:xfrm>
        </p:grpSpPr>
        <p:sp>
          <p:nvSpPr>
            <p:cNvPr name="Freeform 26" id="26"/>
            <p:cNvSpPr/>
            <p:nvPr/>
          </p:nvSpPr>
          <p:spPr>
            <a:xfrm flipH="false" flipV="false" rot="0">
              <a:off x="0" y="0"/>
              <a:ext cx="850392" cy="850519"/>
            </a:xfrm>
            <a:custGeom>
              <a:avLst/>
              <a:gdLst/>
              <a:ahLst/>
              <a:cxnLst/>
              <a:rect r="r" b="b" t="t" l="l"/>
              <a:pathLst>
                <a:path h="850519" w="850392">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A3B3C"/>
            </a:solidFill>
          </p:spPr>
        </p:sp>
      </p:grpSp>
      <p:grpSp>
        <p:nvGrpSpPr>
          <p:cNvPr name="Group 27" id="27"/>
          <p:cNvGrpSpPr/>
          <p:nvPr/>
        </p:nvGrpSpPr>
        <p:grpSpPr>
          <a:xfrm rot="0">
            <a:off x="1287066" y="4448770"/>
            <a:ext cx="260747" cy="425351"/>
            <a:chOff x="0" y="0"/>
            <a:chExt cx="347663" cy="567135"/>
          </a:xfrm>
        </p:grpSpPr>
        <p:sp>
          <p:nvSpPr>
            <p:cNvPr name="Freeform 28" id="28"/>
            <p:cNvSpPr/>
            <p:nvPr/>
          </p:nvSpPr>
          <p:spPr>
            <a:xfrm flipH="false" flipV="false" rot="0">
              <a:off x="0" y="0"/>
              <a:ext cx="347663" cy="567135"/>
            </a:xfrm>
            <a:custGeom>
              <a:avLst/>
              <a:gdLst/>
              <a:ahLst/>
              <a:cxnLst/>
              <a:rect r="r" b="b" t="t" l="l"/>
              <a:pathLst>
                <a:path h="567135" w="347663">
                  <a:moveTo>
                    <a:pt x="0" y="0"/>
                  </a:moveTo>
                  <a:lnTo>
                    <a:pt x="347663" y="0"/>
                  </a:lnTo>
                  <a:lnTo>
                    <a:pt x="347663" y="567135"/>
                  </a:lnTo>
                  <a:lnTo>
                    <a:pt x="0" y="567135"/>
                  </a:lnTo>
                  <a:close/>
                </a:path>
              </a:pathLst>
            </a:custGeom>
            <a:solidFill>
              <a:srgbClr val="000000">
                <a:alpha val="0"/>
              </a:srgbClr>
            </a:solidFill>
          </p:spPr>
        </p:sp>
        <p:sp>
          <p:nvSpPr>
            <p:cNvPr name="TextBox 29" id="29"/>
            <p:cNvSpPr txBox="true"/>
            <p:nvPr/>
          </p:nvSpPr>
          <p:spPr>
            <a:xfrm>
              <a:off x="0" y="47625"/>
              <a:ext cx="347663" cy="519510"/>
            </a:xfrm>
            <a:prstGeom prst="rect">
              <a:avLst/>
            </a:prstGeom>
          </p:spPr>
          <p:txBody>
            <a:bodyPr anchor="t" rtlCol="false" tIns="0" lIns="0" bIns="0" rIns="0"/>
            <a:lstStyle/>
            <a:p>
              <a:pPr algn="ctr">
                <a:lnSpc>
                  <a:spcPts val="3312"/>
                </a:lnSpc>
              </a:pPr>
              <a:r>
                <a:rPr lang="en-US" sz="3312">
                  <a:solidFill>
                    <a:srgbClr val="CFCBBF"/>
                  </a:solidFill>
                  <a:latin typeface="Prata"/>
                  <a:ea typeface="Prata"/>
                  <a:cs typeface="Prata"/>
                  <a:sym typeface="Prata"/>
                </a:rPr>
                <a:t>2</a:t>
              </a:r>
            </a:p>
          </p:txBody>
        </p:sp>
      </p:grpSp>
      <p:grpSp>
        <p:nvGrpSpPr>
          <p:cNvPr name="Group 30" id="30"/>
          <p:cNvGrpSpPr/>
          <p:nvPr/>
        </p:nvGrpSpPr>
        <p:grpSpPr>
          <a:xfrm rot="0">
            <a:off x="2976860" y="4307086"/>
            <a:ext cx="3544044" cy="442912"/>
            <a:chOff x="0" y="0"/>
            <a:chExt cx="4725392" cy="590550"/>
          </a:xfrm>
        </p:grpSpPr>
        <p:sp>
          <p:nvSpPr>
            <p:cNvPr name="Freeform 31" id="31"/>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32" id="32"/>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Random Forest</a:t>
              </a:r>
            </a:p>
          </p:txBody>
        </p:sp>
      </p:grpSp>
      <p:grpSp>
        <p:nvGrpSpPr>
          <p:cNvPr name="Group 33" id="33"/>
          <p:cNvGrpSpPr/>
          <p:nvPr/>
        </p:nvGrpSpPr>
        <p:grpSpPr>
          <a:xfrm rot="0">
            <a:off x="2976860" y="4920109"/>
            <a:ext cx="14318902" cy="453629"/>
            <a:chOff x="0" y="0"/>
            <a:chExt cx="19091870" cy="604838"/>
          </a:xfrm>
        </p:grpSpPr>
        <p:sp>
          <p:nvSpPr>
            <p:cNvPr name="Freeform 34" id="34"/>
            <p:cNvSpPr/>
            <p:nvPr/>
          </p:nvSpPr>
          <p:spPr>
            <a:xfrm flipH="false" flipV="false" rot="0">
              <a:off x="0" y="0"/>
              <a:ext cx="19091870" cy="604838"/>
            </a:xfrm>
            <a:custGeom>
              <a:avLst/>
              <a:gdLst/>
              <a:ahLst/>
              <a:cxnLst/>
              <a:rect r="r" b="b" t="t" l="l"/>
              <a:pathLst>
                <a:path h="604838" w="19091870">
                  <a:moveTo>
                    <a:pt x="0" y="0"/>
                  </a:moveTo>
                  <a:lnTo>
                    <a:pt x="19091870" y="0"/>
                  </a:lnTo>
                  <a:lnTo>
                    <a:pt x="19091870" y="604838"/>
                  </a:lnTo>
                  <a:lnTo>
                    <a:pt x="0" y="604838"/>
                  </a:lnTo>
                  <a:close/>
                </a:path>
              </a:pathLst>
            </a:custGeom>
            <a:solidFill>
              <a:srgbClr val="000000">
                <a:alpha val="0"/>
              </a:srgbClr>
            </a:solidFill>
          </p:spPr>
        </p:sp>
        <p:sp>
          <p:nvSpPr>
            <p:cNvPr name="TextBox 35" id="35"/>
            <p:cNvSpPr txBox="true"/>
            <p:nvPr/>
          </p:nvSpPr>
          <p:spPr>
            <a:xfrm>
              <a:off x="0" y="-95250"/>
              <a:ext cx="19091870" cy="700088"/>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Random Forest Regressor performed better with a score of 0.624, showing improved accuracy.</a:t>
              </a:r>
            </a:p>
          </p:txBody>
        </p:sp>
      </p:grpSp>
      <p:grpSp>
        <p:nvGrpSpPr>
          <p:cNvPr name="Group 36" id="36"/>
          <p:cNvGrpSpPr/>
          <p:nvPr/>
        </p:nvGrpSpPr>
        <p:grpSpPr>
          <a:xfrm rot="0">
            <a:off x="1698277" y="6559600"/>
            <a:ext cx="992237" cy="38100"/>
            <a:chOff x="0" y="0"/>
            <a:chExt cx="1322983" cy="50800"/>
          </a:xfrm>
        </p:grpSpPr>
        <p:sp>
          <p:nvSpPr>
            <p:cNvPr name="Freeform 37" id="37"/>
            <p:cNvSpPr/>
            <p:nvPr/>
          </p:nvSpPr>
          <p:spPr>
            <a:xfrm flipH="false" flipV="false" rot="0">
              <a:off x="0" y="0"/>
              <a:ext cx="1322959" cy="50800"/>
            </a:xfrm>
            <a:custGeom>
              <a:avLst/>
              <a:gdLst/>
              <a:ahLst/>
              <a:cxnLst/>
              <a:rect r="r" b="b" t="t" l="l"/>
              <a:pathLst>
                <a:path h="50800" w="1322959">
                  <a:moveTo>
                    <a:pt x="0" y="25400"/>
                  </a:moveTo>
                  <a:cubicBezTo>
                    <a:pt x="0" y="11430"/>
                    <a:pt x="11430" y="0"/>
                    <a:pt x="25400" y="0"/>
                  </a:cubicBezTo>
                  <a:lnTo>
                    <a:pt x="1297559" y="0"/>
                  </a:lnTo>
                  <a:cubicBezTo>
                    <a:pt x="1311529" y="0"/>
                    <a:pt x="1322959" y="11430"/>
                    <a:pt x="1322959" y="25400"/>
                  </a:cubicBezTo>
                  <a:cubicBezTo>
                    <a:pt x="1322959" y="39370"/>
                    <a:pt x="1311529" y="50800"/>
                    <a:pt x="1297559" y="50800"/>
                  </a:cubicBezTo>
                  <a:lnTo>
                    <a:pt x="25400" y="50800"/>
                  </a:lnTo>
                  <a:cubicBezTo>
                    <a:pt x="11430" y="50800"/>
                    <a:pt x="0" y="39370"/>
                    <a:pt x="0" y="25400"/>
                  </a:cubicBezTo>
                  <a:close/>
                </a:path>
              </a:pathLst>
            </a:custGeom>
            <a:solidFill>
              <a:srgbClr val="535455"/>
            </a:solidFill>
          </p:spPr>
        </p:sp>
      </p:grpSp>
      <p:grpSp>
        <p:nvGrpSpPr>
          <p:cNvPr name="Group 38" id="38"/>
          <p:cNvGrpSpPr/>
          <p:nvPr/>
        </p:nvGrpSpPr>
        <p:grpSpPr>
          <a:xfrm rot="0">
            <a:off x="1098500" y="6259711"/>
            <a:ext cx="637878" cy="637878"/>
            <a:chOff x="0" y="0"/>
            <a:chExt cx="850503" cy="850503"/>
          </a:xfrm>
        </p:grpSpPr>
        <p:sp>
          <p:nvSpPr>
            <p:cNvPr name="Freeform 39" id="39"/>
            <p:cNvSpPr/>
            <p:nvPr/>
          </p:nvSpPr>
          <p:spPr>
            <a:xfrm flipH="false" flipV="false" rot="0">
              <a:off x="0" y="0"/>
              <a:ext cx="850392" cy="850519"/>
            </a:xfrm>
            <a:custGeom>
              <a:avLst/>
              <a:gdLst/>
              <a:ahLst/>
              <a:cxnLst/>
              <a:rect r="r" b="b" t="t" l="l"/>
              <a:pathLst>
                <a:path h="850519" w="850392">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A3B3C"/>
            </a:solidFill>
          </p:spPr>
        </p:sp>
      </p:grpSp>
      <p:grpSp>
        <p:nvGrpSpPr>
          <p:cNvPr name="Group 40" id="40"/>
          <p:cNvGrpSpPr/>
          <p:nvPr/>
        </p:nvGrpSpPr>
        <p:grpSpPr>
          <a:xfrm rot="0">
            <a:off x="1285578" y="6365974"/>
            <a:ext cx="263724" cy="425351"/>
            <a:chOff x="0" y="0"/>
            <a:chExt cx="351632" cy="567135"/>
          </a:xfrm>
        </p:grpSpPr>
        <p:sp>
          <p:nvSpPr>
            <p:cNvPr name="Freeform 41" id="41"/>
            <p:cNvSpPr/>
            <p:nvPr/>
          </p:nvSpPr>
          <p:spPr>
            <a:xfrm flipH="false" flipV="false" rot="0">
              <a:off x="0" y="0"/>
              <a:ext cx="351632" cy="567135"/>
            </a:xfrm>
            <a:custGeom>
              <a:avLst/>
              <a:gdLst/>
              <a:ahLst/>
              <a:cxnLst/>
              <a:rect r="r" b="b" t="t" l="l"/>
              <a:pathLst>
                <a:path h="567135" w="351632">
                  <a:moveTo>
                    <a:pt x="0" y="0"/>
                  </a:moveTo>
                  <a:lnTo>
                    <a:pt x="351632" y="0"/>
                  </a:lnTo>
                  <a:lnTo>
                    <a:pt x="351632" y="567135"/>
                  </a:lnTo>
                  <a:lnTo>
                    <a:pt x="0" y="567135"/>
                  </a:lnTo>
                  <a:close/>
                </a:path>
              </a:pathLst>
            </a:custGeom>
            <a:solidFill>
              <a:srgbClr val="000000">
                <a:alpha val="0"/>
              </a:srgbClr>
            </a:solidFill>
          </p:spPr>
        </p:sp>
        <p:sp>
          <p:nvSpPr>
            <p:cNvPr name="TextBox 42" id="42"/>
            <p:cNvSpPr txBox="true"/>
            <p:nvPr/>
          </p:nvSpPr>
          <p:spPr>
            <a:xfrm>
              <a:off x="0" y="47625"/>
              <a:ext cx="351632" cy="519510"/>
            </a:xfrm>
            <a:prstGeom prst="rect">
              <a:avLst/>
            </a:prstGeom>
          </p:spPr>
          <p:txBody>
            <a:bodyPr anchor="t" rtlCol="false" tIns="0" lIns="0" bIns="0" rIns="0"/>
            <a:lstStyle/>
            <a:p>
              <a:pPr algn="ctr">
                <a:lnSpc>
                  <a:spcPts val="3312"/>
                </a:lnSpc>
              </a:pPr>
              <a:r>
                <a:rPr lang="en-US" sz="3312">
                  <a:solidFill>
                    <a:srgbClr val="CFCBBF"/>
                  </a:solidFill>
                  <a:latin typeface="Prata"/>
                  <a:ea typeface="Prata"/>
                  <a:cs typeface="Prata"/>
                  <a:sym typeface="Prata"/>
                </a:rPr>
                <a:t>3</a:t>
              </a:r>
            </a:p>
          </p:txBody>
        </p:sp>
      </p:grpSp>
      <p:grpSp>
        <p:nvGrpSpPr>
          <p:cNvPr name="Group 43" id="43"/>
          <p:cNvGrpSpPr/>
          <p:nvPr/>
        </p:nvGrpSpPr>
        <p:grpSpPr>
          <a:xfrm rot="0">
            <a:off x="2976860" y="6224290"/>
            <a:ext cx="3544044" cy="442912"/>
            <a:chOff x="0" y="0"/>
            <a:chExt cx="4725392" cy="590550"/>
          </a:xfrm>
        </p:grpSpPr>
        <p:sp>
          <p:nvSpPr>
            <p:cNvPr name="Freeform 44" id="44"/>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45" id="45"/>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XGBoost</a:t>
              </a:r>
            </a:p>
          </p:txBody>
        </p:sp>
      </p:grpSp>
      <p:grpSp>
        <p:nvGrpSpPr>
          <p:cNvPr name="Group 46" id="46"/>
          <p:cNvGrpSpPr/>
          <p:nvPr/>
        </p:nvGrpSpPr>
        <p:grpSpPr>
          <a:xfrm rot="0">
            <a:off x="2976860" y="6837312"/>
            <a:ext cx="14318902" cy="453629"/>
            <a:chOff x="0" y="0"/>
            <a:chExt cx="19091870" cy="604838"/>
          </a:xfrm>
        </p:grpSpPr>
        <p:sp>
          <p:nvSpPr>
            <p:cNvPr name="Freeform 47" id="47"/>
            <p:cNvSpPr/>
            <p:nvPr/>
          </p:nvSpPr>
          <p:spPr>
            <a:xfrm flipH="false" flipV="false" rot="0">
              <a:off x="0" y="0"/>
              <a:ext cx="19091870" cy="604838"/>
            </a:xfrm>
            <a:custGeom>
              <a:avLst/>
              <a:gdLst/>
              <a:ahLst/>
              <a:cxnLst/>
              <a:rect r="r" b="b" t="t" l="l"/>
              <a:pathLst>
                <a:path h="604838" w="19091870">
                  <a:moveTo>
                    <a:pt x="0" y="0"/>
                  </a:moveTo>
                  <a:lnTo>
                    <a:pt x="19091870" y="0"/>
                  </a:lnTo>
                  <a:lnTo>
                    <a:pt x="19091870" y="604838"/>
                  </a:lnTo>
                  <a:lnTo>
                    <a:pt x="0" y="604838"/>
                  </a:lnTo>
                  <a:close/>
                </a:path>
              </a:pathLst>
            </a:custGeom>
            <a:solidFill>
              <a:srgbClr val="000000">
                <a:alpha val="0"/>
              </a:srgbClr>
            </a:solidFill>
          </p:spPr>
        </p:sp>
        <p:sp>
          <p:nvSpPr>
            <p:cNvPr name="TextBox 48" id="48"/>
            <p:cNvSpPr txBox="true"/>
            <p:nvPr/>
          </p:nvSpPr>
          <p:spPr>
            <a:xfrm>
              <a:off x="0" y="-95250"/>
              <a:ext cx="19091870" cy="700088"/>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XGBoost Regressor achieved the highest score of 0.665, demonstrating superior predictive performance.</a:t>
              </a:r>
            </a:p>
          </p:txBody>
        </p:sp>
      </p:grpSp>
      <p:grpSp>
        <p:nvGrpSpPr>
          <p:cNvPr name="Group 49" id="49"/>
          <p:cNvGrpSpPr/>
          <p:nvPr/>
        </p:nvGrpSpPr>
        <p:grpSpPr>
          <a:xfrm rot="0">
            <a:off x="1698277" y="8476804"/>
            <a:ext cx="992237" cy="38100"/>
            <a:chOff x="0" y="0"/>
            <a:chExt cx="1322983" cy="50800"/>
          </a:xfrm>
        </p:grpSpPr>
        <p:sp>
          <p:nvSpPr>
            <p:cNvPr name="Freeform 50" id="50"/>
            <p:cNvSpPr/>
            <p:nvPr/>
          </p:nvSpPr>
          <p:spPr>
            <a:xfrm flipH="false" flipV="false" rot="0">
              <a:off x="0" y="0"/>
              <a:ext cx="1322959" cy="50800"/>
            </a:xfrm>
            <a:custGeom>
              <a:avLst/>
              <a:gdLst/>
              <a:ahLst/>
              <a:cxnLst/>
              <a:rect r="r" b="b" t="t" l="l"/>
              <a:pathLst>
                <a:path h="50800" w="1322959">
                  <a:moveTo>
                    <a:pt x="0" y="25400"/>
                  </a:moveTo>
                  <a:cubicBezTo>
                    <a:pt x="0" y="11430"/>
                    <a:pt x="11430" y="0"/>
                    <a:pt x="25400" y="0"/>
                  </a:cubicBezTo>
                  <a:lnTo>
                    <a:pt x="1297559" y="0"/>
                  </a:lnTo>
                  <a:cubicBezTo>
                    <a:pt x="1311529" y="0"/>
                    <a:pt x="1322959" y="11430"/>
                    <a:pt x="1322959" y="25400"/>
                  </a:cubicBezTo>
                  <a:cubicBezTo>
                    <a:pt x="1322959" y="39370"/>
                    <a:pt x="1311529" y="50800"/>
                    <a:pt x="1297559" y="50800"/>
                  </a:cubicBezTo>
                  <a:lnTo>
                    <a:pt x="25400" y="50800"/>
                  </a:lnTo>
                  <a:cubicBezTo>
                    <a:pt x="11430" y="50800"/>
                    <a:pt x="0" y="39370"/>
                    <a:pt x="0" y="25400"/>
                  </a:cubicBezTo>
                  <a:close/>
                </a:path>
              </a:pathLst>
            </a:custGeom>
            <a:solidFill>
              <a:srgbClr val="535455"/>
            </a:solidFill>
          </p:spPr>
        </p:sp>
      </p:grpSp>
      <p:grpSp>
        <p:nvGrpSpPr>
          <p:cNvPr name="Group 51" id="51"/>
          <p:cNvGrpSpPr/>
          <p:nvPr/>
        </p:nvGrpSpPr>
        <p:grpSpPr>
          <a:xfrm rot="0">
            <a:off x="1098500" y="8176915"/>
            <a:ext cx="637878" cy="637877"/>
            <a:chOff x="0" y="0"/>
            <a:chExt cx="850503" cy="850503"/>
          </a:xfrm>
        </p:grpSpPr>
        <p:sp>
          <p:nvSpPr>
            <p:cNvPr name="Freeform 52" id="52"/>
            <p:cNvSpPr/>
            <p:nvPr/>
          </p:nvSpPr>
          <p:spPr>
            <a:xfrm flipH="false" flipV="false" rot="0">
              <a:off x="0" y="0"/>
              <a:ext cx="850392" cy="850519"/>
            </a:xfrm>
            <a:custGeom>
              <a:avLst/>
              <a:gdLst/>
              <a:ahLst/>
              <a:cxnLst/>
              <a:rect r="r" b="b" t="t" l="l"/>
              <a:pathLst>
                <a:path h="850519" w="850392">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3A3B3C"/>
            </a:solidFill>
          </p:spPr>
        </p:sp>
      </p:grpSp>
      <p:grpSp>
        <p:nvGrpSpPr>
          <p:cNvPr name="Group 53" id="53"/>
          <p:cNvGrpSpPr/>
          <p:nvPr/>
        </p:nvGrpSpPr>
        <p:grpSpPr>
          <a:xfrm rot="0">
            <a:off x="1293019" y="8283179"/>
            <a:ext cx="248840" cy="425351"/>
            <a:chOff x="0" y="0"/>
            <a:chExt cx="331787" cy="567135"/>
          </a:xfrm>
        </p:grpSpPr>
        <p:sp>
          <p:nvSpPr>
            <p:cNvPr name="Freeform 54" id="54"/>
            <p:cNvSpPr/>
            <p:nvPr/>
          </p:nvSpPr>
          <p:spPr>
            <a:xfrm flipH="false" flipV="false" rot="0">
              <a:off x="0" y="0"/>
              <a:ext cx="331787" cy="567135"/>
            </a:xfrm>
            <a:custGeom>
              <a:avLst/>
              <a:gdLst/>
              <a:ahLst/>
              <a:cxnLst/>
              <a:rect r="r" b="b" t="t" l="l"/>
              <a:pathLst>
                <a:path h="567135" w="331787">
                  <a:moveTo>
                    <a:pt x="0" y="0"/>
                  </a:moveTo>
                  <a:lnTo>
                    <a:pt x="331787" y="0"/>
                  </a:lnTo>
                  <a:lnTo>
                    <a:pt x="331787" y="567135"/>
                  </a:lnTo>
                  <a:lnTo>
                    <a:pt x="0" y="567135"/>
                  </a:lnTo>
                  <a:close/>
                </a:path>
              </a:pathLst>
            </a:custGeom>
            <a:solidFill>
              <a:srgbClr val="000000">
                <a:alpha val="0"/>
              </a:srgbClr>
            </a:solidFill>
          </p:spPr>
        </p:sp>
        <p:sp>
          <p:nvSpPr>
            <p:cNvPr name="TextBox 55" id="55"/>
            <p:cNvSpPr txBox="true"/>
            <p:nvPr/>
          </p:nvSpPr>
          <p:spPr>
            <a:xfrm>
              <a:off x="0" y="47625"/>
              <a:ext cx="331787" cy="519510"/>
            </a:xfrm>
            <a:prstGeom prst="rect">
              <a:avLst/>
            </a:prstGeom>
          </p:spPr>
          <p:txBody>
            <a:bodyPr anchor="t" rtlCol="false" tIns="0" lIns="0" bIns="0" rIns="0"/>
            <a:lstStyle/>
            <a:p>
              <a:pPr algn="ctr">
                <a:lnSpc>
                  <a:spcPts val="3312"/>
                </a:lnSpc>
              </a:pPr>
              <a:r>
                <a:rPr lang="en-US" sz="3312">
                  <a:solidFill>
                    <a:srgbClr val="CFCBBF"/>
                  </a:solidFill>
                  <a:latin typeface="Prata"/>
                  <a:ea typeface="Prata"/>
                  <a:cs typeface="Prata"/>
                  <a:sym typeface="Prata"/>
                </a:rPr>
                <a:t>4</a:t>
              </a:r>
            </a:p>
          </p:txBody>
        </p:sp>
      </p:grpSp>
      <p:grpSp>
        <p:nvGrpSpPr>
          <p:cNvPr name="Group 56" id="56"/>
          <p:cNvGrpSpPr/>
          <p:nvPr/>
        </p:nvGrpSpPr>
        <p:grpSpPr>
          <a:xfrm rot="0">
            <a:off x="2976860" y="8141494"/>
            <a:ext cx="3544044" cy="442912"/>
            <a:chOff x="0" y="0"/>
            <a:chExt cx="4725392" cy="590550"/>
          </a:xfrm>
        </p:grpSpPr>
        <p:sp>
          <p:nvSpPr>
            <p:cNvPr name="Freeform 57" id="57"/>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58" id="58"/>
            <p:cNvSpPr txBox="true"/>
            <p:nvPr/>
          </p:nvSpPr>
          <p:spPr>
            <a:xfrm>
              <a:off x="0" y="-19050"/>
              <a:ext cx="4725392" cy="609600"/>
            </a:xfrm>
            <a:prstGeom prst="rect">
              <a:avLst/>
            </a:prstGeom>
          </p:spPr>
          <p:txBody>
            <a:bodyPr anchor="t" rtlCol="false" tIns="0" lIns="0" bIns="0" rIns="0"/>
            <a:lstStyle/>
            <a:p>
              <a:pPr algn="l">
                <a:lnSpc>
                  <a:spcPts val="3437"/>
                </a:lnSpc>
              </a:pPr>
              <a:r>
                <a:rPr lang="en-US" sz="2750">
                  <a:solidFill>
                    <a:srgbClr val="CFCBBF"/>
                  </a:solidFill>
                  <a:latin typeface="Prata"/>
                  <a:ea typeface="Prata"/>
                  <a:cs typeface="Prata"/>
                  <a:sym typeface="Prata"/>
                </a:rPr>
                <a:t>Decision Tree</a:t>
              </a:r>
            </a:p>
          </p:txBody>
        </p:sp>
      </p:grpSp>
      <p:grpSp>
        <p:nvGrpSpPr>
          <p:cNvPr name="Group 59" id="59"/>
          <p:cNvGrpSpPr/>
          <p:nvPr/>
        </p:nvGrpSpPr>
        <p:grpSpPr>
          <a:xfrm rot="0">
            <a:off x="2976860" y="8754516"/>
            <a:ext cx="14318902" cy="453629"/>
            <a:chOff x="0" y="0"/>
            <a:chExt cx="19091870" cy="604838"/>
          </a:xfrm>
        </p:grpSpPr>
        <p:sp>
          <p:nvSpPr>
            <p:cNvPr name="Freeform 60" id="60"/>
            <p:cNvSpPr/>
            <p:nvPr/>
          </p:nvSpPr>
          <p:spPr>
            <a:xfrm flipH="false" flipV="false" rot="0">
              <a:off x="0" y="0"/>
              <a:ext cx="19091870" cy="604838"/>
            </a:xfrm>
            <a:custGeom>
              <a:avLst/>
              <a:gdLst/>
              <a:ahLst/>
              <a:cxnLst/>
              <a:rect r="r" b="b" t="t" l="l"/>
              <a:pathLst>
                <a:path h="604838" w="19091870">
                  <a:moveTo>
                    <a:pt x="0" y="0"/>
                  </a:moveTo>
                  <a:lnTo>
                    <a:pt x="19091870" y="0"/>
                  </a:lnTo>
                  <a:lnTo>
                    <a:pt x="19091870" y="604838"/>
                  </a:lnTo>
                  <a:lnTo>
                    <a:pt x="0" y="604838"/>
                  </a:lnTo>
                  <a:close/>
                </a:path>
              </a:pathLst>
            </a:custGeom>
            <a:solidFill>
              <a:srgbClr val="000000">
                <a:alpha val="0"/>
              </a:srgbClr>
            </a:solidFill>
          </p:spPr>
        </p:sp>
        <p:sp>
          <p:nvSpPr>
            <p:cNvPr name="TextBox 61" id="61"/>
            <p:cNvSpPr txBox="true"/>
            <p:nvPr/>
          </p:nvSpPr>
          <p:spPr>
            <a:xfrm>
              <a:off x="0" y="-95250"/>
              <a:ext cx="19091870" cy="700088"/>
            </a:xfrm>
            <a:prstGeom prst="rect">
              <a:avLst/>
            </a:prstGeom>
          </p:spPr>
          <p:txBody>
            <a:bodyPr anchor="t" rtlCol="false" tIns="0" lIns="0" bIns="0" rIns="0"/>
            <a:lstStyle/>
            <a:p>
              <a:pPr algn="l">
                <a:lnSpc>
                  <a:spcPts val="3562"/>
                </a:lnSpc>
              </a:pPr>
              <a:r>
                <a:rPr lang="en-US" sz="2187">
                  <a:solidFill>
                    <a:srgbClr val="CFCBBF"/>
                  </a:solidFill>
                  <a:latin typeface="Raleway"/>
                  <a:ea typeface="Raleway"/>
                  <a:cs typeface="Raleway"/>
                  <a:sym typeface="Raleway"/>
                </a:rPr>
                <a:t>Decision Tree Regressor showed an accuracy of 1.0, but this is likely due to overfitting.</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sp>
        <p:nvSpPr>
          <p:cNvPr name="Freeform 5" id="5" descr="preencoded.png">
            <a:hlinkClick r:id="rId4"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933450" y="946249"/>
            <a:ext cx="9563100" cy="1667172"/>
            <a:chOff x="0" y="0"/>
            <a:chExt cx="12750800" cy="2222897"/>
          </a:xfrm>
        </p:grpSpPr>
        <p:sp>
          <p:nvSpPr>
            <p:cNvPr name="Freeform 8" id="8"/>
            <p:cNvSpPr/>
            <p:nvPr/>
          </p:nvSpPr>
          <p:spPr>
            <a:xfrm flipH="false" flipV="false" rot="0">
              <a:off x="0" y="0"/>
              <a:ext cx="12750800" cy="2222897"/>
            </a:xfrm>
            <a:custGeom>
              <a:avLst/>
              <a:gdLst/>
              <a:ahLst/>
              <a:cxnLst/>
              <a:rect r="r" b="b" t="t" l="l"/>
              <a:pathLst>
                <a:path h="2222897" w="12750800">
                  <a:moveTo>
                    <a:pt x="0" y="0"/>
                  </a:moveTo>
                  <a:lnTo>
                    <a:pt x="12750800" y="0"/>
                  </a:lnTo>
                  <a:lnTo>
                    <a:pt x="12750800" y="2222897"/>
                  </a:lnTo>
                  <a:lnTo>
                    <a:pt x="0" y="2222897"/>
                  </a:lnTo>
                  <a:close/>
                </a:path>
              </a:pathLst>
            </a:custGeom>
            <a:solidFill>
              <a:srgbClr val="000000">
                <a:alpha val="0"/>
              </a:srgbClr>
            </a:solidFill>
          </p:spPr>
        </p:sp>
        <p:sp>
          <p:nvSpPr>
            <p:cNvPr name="TextBox 9" id="9"/>
            <p:cNvSpPr txBox="true"/>
            <p:nvPr/>
          </p:nvSpPr>
          <p:spPr>
            <a:xfrm>
              <a:off x="0" y="-19050"/>
              <a:ext cx="12750800" cy="2241947"/>
            </a:xfrm>
            <a:prstGeom prst="rect">
              <a:avLst/>
            </a:prstGeom>
          </p:spPr>
          <p:txBody>
            <a:bodyPr anchor="t" rtlCol="false" tIns="0" lIns="0" bIns="0" rIns="0"/>
            <a:lstStyle/>
            <a:p>
              <a:pPr algn="l">
                <a:lnSpc>
                  <a:spcPts val="6562"/>
                </a:lnSpc>
              </a:pPr>
              <a:r>
                <a:rPr lang="en-US" sz="5250">
                  <a:solidFill>
                    <a:srgbClr val="F2E782"/>
                  </a:solidFill>
                  <a:latin typeface="Prata"/>
                  <a:ea typeface="Prata"/>
                  <a:cs typeface="Prata"/>
                  <a:sym typeface="Prata"/>
                </a:rPr>
                <a:t>Key Takeaways and Next Steps</a:t>
              </a:r>
            </a:p>
          </p:txBody>
        </p:sp>
      </p:grpSp>
      <p:grpSp>
        <p:nvGrpSpPr>
          <p:cNvPr name="Group 10" id="10"/>
          <p:cNvGrpSpPr/>
          <p:nvPr/>
        </p:nvGrpSpPr>
        <p:grpSpPr>
          <a:xfrm rot="0">
            <a:off x="933450" y="3013472"/>
            <a:ext cx="4648200" cy="3670250"/>
            <a:chOff x="0" y="0"/>
            <a:chExt cx="6197600" cy="4893667"/>
          </a:xfrm>
        </p:grpSpPr>
        <p:sp>
          <p:nvSpPr>
            <p:cNvPr name="Freeform 11" id="11"/>
            <p:cNvSpPr/>
            <p:nvPr/>
          </p:nvSpPr>
          <p:spPr>
            <a:xfrm flipH="false" flipV="false" rot="0">
              <a:off x="0" y="0"/>
              <a:ext cx="6197600" cy="4893691"/>
            </a:xfrm>
            <a:custGeom>
              <a:avLst/>
              <a:gdLst/>
              <a:ahLst/>
              <a:cxnLst/>
              <a:rect r="r" b="b" t="t" l="l"/>
              <a:pathLst>
                <a:path h="4893691" w="6197600">
                  <a:moveTo>
                    <a:pt x="0" y="53340"/>
                  </a:moveTo>
                  <a:cubicBezTo>
                    <a:pt x="0" y="23876"/>
                    <a:pt x="23876" y="0"/>
                    <a:pt x="53340" y="0"/>
                  </a:cubicBezTo>
                  <a:lnTo>
                    <a:pt x="6144260" y="0"/>
                  </a:lnTo>
                  <a:cubicBezTo>
                    <a:pt x="6173724" y="0"/>
                    <a:pt x="6197600" y="23876"/>
                    <a:pt x="6197600" y="53340"/>
                  </a:cubicBezTo>
                  <a:lnTo>
                    <a:pt x="6197600" y="4840351"/>
                  </a:lnTo>
                  <a:cubicBezTo>
                    <a:pt x="6197600" y="4869815"/>
                    <a:pt x="6173724" y="4893691"/>
                    <a:pt x="6144260" y="4893691"/>
                  </a:cubicBezTo>
                  <a:lnTo>
                    <a:pt x="53340" y="4893691"/>
                  </a:lnTo>
                  <a:cubicBezTo>
                    <a:pt x="23876" y="4893691"/>
                    <a:pt x="0" y="4869815"/>
                    <a:pt x="0" y="4840351"/>
                  </a:cubicBezTo>
                  <a:close/>
                </a:path>
              </a:pathLst>
            </a:custGeom>
            <a:solidFill>
              <a:srgbClr val="3A3B3C"/>
            </a:solidFill>
          </p:spPr>
        </p:sp>
      </p:grpSp>
      <p:grpSp>
        <p:nvGrpSpPr>
          <p:cNvPr name="Group 12" id="12"/>
          <p:cNvGrpSpPr/>
          <p:nvPr/>
        </p:nvGrpSpPr>
        <p:grpSpPr>
          <a:xfrm rot="0">
            <a:off x="1200150" y="3280171"/>
            <a:ext cx="3334196" cy="416719"/>
            <a:chOff x="0" y="0"/>
            <a:chExt cx="4445595" cy="555625"/>
          </a:xfrm>
        </p:grpSpPr>
        <p:sp>
          <p:nvSpPr>
            <p:cNvPr name="Freeform 13" id="13"/>
            <p:cNvSpPr/>
            <p:nvPr/>
          </p:nvSpPr>
          <p:spPr>
            <a:xfrm flipH="false" flipV="false" rot="0">
              <a:off x="0" y="0"/>
              <a:ext cx="4445595" cy="555625"/>
            </a:xfrm>
            <a:custGeom>
              <a:avLst/>
              <a:gdLst/>
              <a:ahLst/>
              <a:cxnLst/>
              <a:rect r="r" b="b" t="t" l="l"/>
              <a:pathLst>
                <a:path h="555625" w="4445595">
                  <a:moveTo>
                    <a:pt x="0" y="0"/>
                  </a:moveTo>
                  <a:lnTo>
                    <a:pt x="4445595" y="0"/>
                  </a:lnTo>
                  <a:lnTo>
                    <a:pt x="4445595" y="555625"/>
                  </a:lnTo>
                  <a:lnTo>
                    <a:pt x="0" y="555625"/>
                  </a:lnTo>
                  <a:close/>
                </a:path>
              </a:pathLst>
            </a:custGeom>
            <a:solidFill>
              <a:srgbClr val="000000">
                <a:alpha val="0"/>
              </a:srgbClr>
            </a:solidFill>
          </p:spPr>
        </p:sp>
        <p:sp>
          <p:nvSpPr>
            <p:cNvPr name="TextBox 14" id="14"/>
            <p:cNvSpPr txBox="true"/>
            <p:nvPr/>
          </p:nvSpPr>
          <p:spPr>
            <a:xfrm>
              <a:off x="0" y="-9525"/>
              <a:ext cx="4445595" cy="565150"/>
            </a:xfrm>
            <a:prstGeom prst="rect">
              <a:avLst/>
            </a:prstGeom>
          </p:spPr>
          <p:txBody>
            <a:bodyPr anchor="t" rtlCol="false" tIns="0" lIns="0" bIns="0" rIns="0"/>
            <a:lstStyle/>
            <a:p>
              <a:pPr algn="l">
                <a:lnSpc>
                  <a:spcPts val="3249"/>
                </a:lnSpc>
              </a:pPr>
              <a:r>
                <a:rPr lang="en-US" sz="2625">
                  <a:solidFill>
                    <a:srgbClr val="CFCBBF"/>
                  </a:solidFill>
                  <a:latin typeface="Prata"/>
                  <a:ea typeface="Prata"/>
                  <a:cs typeface="Prata"/>
                  <a:sym typeface="Prata"/>
                </a:rPr>
                <a:t>Insights</a:t>
              </a:r>
            </a:p>
          </p:txBody>
        </p:sp>
      </p:grpSp>
      <p:grpSp>
        <p:nvGrpSpPr>
          <p:cNvPr name="Group 15" id="15"/>
          <p:cNvGrpSpPr/>
          <p:nvPr/>
        </p:nvGrpSpPr>
        <p:grpSpPr>
          <a:xfrm rot="0">
            <a:off x="1200150" y="3856881"/>
            <a:ext cx="4114800" cy="2560141"/>
            <a:chOff x="0" y="0"/>
            <a:chExt cx="5486400" cy="3413522"/>
          </a:xfrm>
        </p:grpSpPr>
        <p:sp>
          <p:nvSpPr>
            <p:cNvPr name="Freeform 16" id="16"/>
            <p:cNvSpPr/>
            <p:nvPr/>
          </p:nvSpPr>
          <p:spPr>
            <a:xfrm flipH="false" flipV="false" rot="0">
              <a:off x="0" y="0"/>
              <a:ext cx="5486400" cy="3413522"/>
            </a:xfrm>
            <a:custGeom>
              <a:avLst/>
              <a:gdLst/>
              <a:ahLst/>
              <a:cxnLst/>
              <a:rect r="r" b="b" t="t" l="l"/>
              <a:pathLst>
                <a:path h="3413522" w="5486400">
                  <a:moveTo>
                    <a:pt x="0" y="0"/>
                  </a:moveTo>
                  <a:lnTo>
                    <a:pt x="5486400" y="0"/>
                  </a:lnTo>
                  <a:lnTo>
                    <a:pt x="5486400" y="3413522"/>
                  </a:lnTo>
                  <a:lnTo>
                    <a:pt x="0" y="3413522"/>
                  </a:lnTo>
                  <a:close/>
                </a:path>
              </a:pathLst>
            </a:custGeom>
            <a:solidFill>
              <a:srgbClr val="000000">
                <a:alpha val="0"/>
              </a:srgbClr>
            </a:solidFill>
          </p:spPr>
        </p:sp>
        <p:sp>
          <p:nvSpPr>
            <p:cNvPr name="TextBox 17" id="17"/>
            <p:cNvSpPr txBox="true"/>
            <p:nvPr/>
          </p:nvSpPr>
          <p:spPr>
            <a:xfrm>
              <a:off x="0" y="-95250"/>
              <a:ext cx="5486400" cy="3508772"/>
            </a:xfrm>
            <a:prstGeom prst="rect">
              <a:avLst/>
            </a:prstGeom>
          </p:spPr>
          <p:txBody>
            <a:bodyPr anchor="t" rtlCol="false" tIns="0" lIns="0" bIns="0" rIns="0"/>
            <a:lstStyle/>
            <a:p>
              <a:pPr algn="l">
                <a:lnSpc>
                  <a:spcPts val="3312"/>
                </a:lnSpc>
              </a:pPr>
              <a:r>
                <a:rPr lang="en-US" sz="2062">
                  <a:solidFill>
                    <a:srgbClr val="CFCBBF"/>
                  </a:solidFill>
                  <a:latin typeface="Raleway"/>
                  <a:ea typeface="Raleway"/>
                  <a:cs typeface="Raleway"/>
                  <a:sym typeface="Raleway"/>
                </a:rPr>
                <a:t>The used car market is dominated by Maruti, Hyundai, and Mahindra brands. Diesel and Petrol cars are the most common. Individual sellers are the primary source of used cars.</a:t>
              </a:r>
            </a:p>
          </p:txBody>
        </p:sp>
      </p:grpSp>
      <p:grpSp>
        <p:nvGrpSpPr>
          <p:cNvPr name="Group 18" id="18"/>
          <p:cNvGrpSpPr/>
          <p:nvPr/>
        </p:nvGrpSpPr>
        <p:grpSpPr>
          <a:xfrm rot="0">
            <a:off x="5848350" y="3013472"/>
            <a:ext cx="4648200" cy="3670250"/>
            <a:chOff x="0" y="0"/>
            <a:chExt cx="6197600" cy="4893667"/>
          </a:xfrm>
        </p:grpSpPr>
        <p:sp>
          <p:nvSpPr>
            <p:cNvPr name="Freeform 19" id="19"/>
            <p:cNvSpPr/>
            <p:nvPr/>
          </p:nvSpPr>
          <p:spPr>
            <a:xfrm flipH="false" flipV="false" rot="0">
              <a:off x="0" y="0"/>
              <a:ext cx="6197600" cy="4893691"/>
            </a:xfrm>
            <a:custGeom>
              <a:avLst/>
              <a:gdLst/>
              <a:ahLst/>
              <a:cxnLst/>
              <a:rect r="r" b="b" t="t" l="l"/>
              <a:pathLst>
                <a:path h="4893691" w="6197600">
                  <a:moveTo>
                    <a:pt x="0" y="53340"/>
                  </a:moveTo>
                  <a:cubicBezTo>
                    <a:pt x="0" y="23876"/>
                    <a:pt x="23876" y="0"/>
                    <a:pt x="53340" y="0"/>
                  </a:cubicBezTo>
                  <a:lnTo>
                    <a:pt x="6144260" y="0"/>
                  </a:lnTo>
                  <a:cubicBezTo>
                    <a:pt x="6173724" y="0"/>
                    <a:pt x="6197600" y="23876"/>
                    <a:pt x="6197600" y="53340"/>
                  </a:cubicBezTo>
                  <a:lnTo>
                    <a:pt x="6197600" y="4840351"/>
                  </a:lnTo>
                  <a:cubicBezTo>
                    <a:pt x="6197600" y="4869815"/>
                    <a:pt x="6173724" y="4893691"/>
                    <a:pt x="6144260" y="4893691"/>
                  </a:cubicBezTo>
                  <a:lnTo>
                    <a:pt x="53340" y="4893691"/>
                  </a:lnTo>
                  <a:cubicBezTo>
                    <a:pt x="23876" y="4893691"/>
                    <a:pt x="0" y="4869815"/>
                    <a:pt x="0" y="4840351"/>
                  </a:cubicBezTo>
                  <a:close/>
                </a:path>
              </a:pathLst>
            </a:custGeom>
            <a:solidFill>
              <a:srgbClr val="3A3B3C"/>
            </a:solidFill>
          </p:spPr>
        </p:sp>
      </p:grpSp>
      <p:grpSp>
        <p:nvGrpSpPr>
          <p:cNvPr name="Group 20" id="20"/>
          <p:cNvGrpSpPr/>
          <p:nvPr/>
        </p:nvGrpSpPr>
        <p:grpSpPr>
          <a:xfrm rot="0">
            <a:off x="6115050" y="3280171"/>
            <a:ext cx="3334196" cy="416719"/>
            <a:chOff x="0" y="0"/>
            <a:chExt cx="4445595" cy="555625"/>
          </a:xfrm>
        </p:grpSpPr>
        <p:sp>
          <p:nvSpPr>
            <p:cNvPr name="Freeform 21" id="21"/>
            <p:cNvSpPr/>
            <p:nvPr/>
          </p:nvSpPr>
          <p:spPr>
            <a:xfrm flipH="false" flipV="false" rot="0">
              <a:off x="0" y="0"/>
              <a:ext cx="4445595" cy="555625"/>
            </a:xfrm>
            <a:custGeom>
              <a:avLst/>
              <a:gdLst/>
              <a:ahLst/>
              <a:cxnLst/>
              <a:rect r="r" b="b" t="t" l="l"/>
              <a:pathLst>
                <a:path h="555625" w="4445595">
                  <a:moveTo>
                    <a:pt x="0" y="0"/>
                  </a:moveTo>
                  <a:lnTo>
                    <a:pt x="4445595" y="0"/>
                  </a:lnTo>
                  <a:lnTo>
                    <a:pt x="4445595" y="555625"/>
                  </a:lnTo>
                  <a:lnTo>
                    <a:pt x="0" y="555625"/>
                  </a:lnTo>
                  <a:close/>
                </a:path>
              </a:pathLst>
            </a:custGeom>
            <a:solidFill>
              <a:srgbClr val="000000">
                <a:alpha val="0"/>
              </a:srgbClr>
            </a:solidFill>
          </p:spPr>
        </p:sp>
        <p:sp>
          <p:nvSpPr>
            <p:cNvPr name="TextBox 22" id="22"/>
            <p:cNvSpPr txBox="true"/>
            <p:nvPr/>
          </p:nvSpPr>
          <p:spPr>
            <a:xfrm>
              <a:off x="0" y="-9525"/>
              <a:ext cx="4445595" cy="565150"/>
            </a:xfrm>
            <a:prstGeom prst="rect">
              <a:avLst/>
            </a:prstGeom>
          </p:spPr>
          <p:txBody>
            <a:bodyPr anchor="t" rtlCol="false" tIns="0" lIns="0" bIns="0" rIns="0"/>
            <a:lstStyle/>
            <a:p>
              <a:pPr algn="l">
                <a:lnSpc>
                  <a:spcPts val="3249"/>
                </a:lnSpc>
              </a:pPr>
              <a:r>
                <a:rPr lang="en-US" sz="2625">
                  <a:solidFill>
                    <a:srgbClr val="CFCBBF"/>
                  </a:solidFill>
                  <a:latin typeface="Prata"/>
                  <a:ea typeface="Prata"/>
                  <a:cs typeface="Prata"/>
                  <a:sym typeface="Prata"/>
                </a:rPr>
                <a:t>Model Performance</a:t>
              </a:r>
            </a:p>
          </p:txBody>
        </p:sp>
      </p:grpSp>
      <p:grpSp>
        <p:nvGrpSpPr>
          <p:cNvPr name="Group 23" id="23"/>
          <p:cNvGrpSpPr/>
          <p:nvPr/>
        </p:nvGrpSpPr>
        <p:grpSpPr>
          <a:xfrm rot="0">
            <a:off x="6115050" y="3856881"/>
            <a:ext cx="4114800" cy="2133451"/>
            <a:chOff x="0" y="0"/>
            <a:chExt cx="5486400" cy="2844602"/>
          </a:xfrm>
        </p:grpSpPr>
        <p:sp>
          <p:nvSpPr>
            <p:cNvPr name="Freeform 24" id="24"/>
            <p:cNvSpPr/>
            <p:nvPr/>
          </p:nvSpPr>
          <p:spPr>
            <a:xfrm flipH="false" flipV="false" rot="0">
              <a:off x="0" y="0"/>
              <a:ext cx="5486400" cy="2844602"/>
            </a:xfrm>
            <a:custGeom>
              <a:avLst/>
              <a:gdLst/>
              <a:ahLst/>
              <a:cxnLst/>
              <a:rect r="r" b="b" t="t" l="l"/>
              <a:pathLst>
                <a:path h="2844602" w="5486400">
                  <a:moveTo>
                    <a:pt x="0" y="0"/>
                  </a:moveTo>
                  <a:lnTo>
                    <a:pt x="5486400" y="0"/>
                  </a:lnTo>
                  <a:lnTo>
                    <a:pt x="5486400" y="2844602"/>
                  </a:lnTo>
                  <a:lnTo>
                    <a:pt x="0" y="2844602"/>
                  </a:lnTo>
                  <a:close/>
                </a:path>
              </a:pathLst>
            </a:custGeom>
            <a:solidFill>
              <a:srgbClr val="000000">
                <a:alpha val="0"/>
              </a:srgbClr>
            </a:solidFill>
          </p:spPr>
        </p:sp>
        <p:sp>
          <p:nvSpPr>
            <p:cNvPr name="TextBox 25" id="25"/>
            <p:cNvSpPr txBox="true"/>
            <p:nvPr/>
          </p:nvSpPr>
          <p:spPr>
            <a:xfrm>
              <a:off x="0" y="-95250"/>
              <a:ext cx="5486400" cy="2939852"/>
            </a:xfrm>
            <a:prstGeom prst="rect">
              <a:avLst/>
            </a:prstGeom>
          </p:spPr>
          <p:txBody>
            <a:bodyPr anchor="t" rtlCol="false" tIns="0" lIns="0" bIns="0" rIns="0"/>
            <a:lstStyle/>
            <a:p>
              <a:pPr algn="l">
                <a:lnSpc>
                  <a:spcPts val="3312"/>
                </a:lnSpc>
              </a:pPr>
              <a:r>
                <a:rPr lang="en-US" sz="2062">
                  <a:solidFill>
                    <a:srgbClr val="CFCBBF"/>
                  </a:solidFill>
                  <a:latin typeface="Raleway"/>
                  <a:ea typeface="Raleway"/>
                  <a:cs typeface="Raleway"/>
                  <a:sym typeface="Raleway"/>
                </a:rPr>
                <a:t>XGBoost Regressor provides the best predictive performance among the tested models. Decision Tree Regressor may be overfitting the data.</a:t>
              </a:r>
            </a:p>
          </p:txBody>
        </p:sp>
      </p:grpSp>
      <p:grpSp>
        <p:nvGrpSpPr>
          <p:cNvPr name="Group 26" id="26"/>
          <p:cNvGrpSpPr/>
          <p:nvPr/>
        </p:nvGrpSpPr>
        <p:grpSpPr>
          <a:xfrm rot="0">
            <a:off x="933450" y="6950423"/>
            <a:ext cx="9563100" cy="2390180"/>
            <a:chOff x="0" y="0"/>
            <a:chExt cx="12750800" cy="3186907"/>
          </a:xfrm>
        </p:grpSpPr>
        <p:sp>
          <p:nvSpPr>
            <p:cNvPr name="Freeform 27" id="27"/>
            <p:cNvSpPr/>
            <p:nvPr/>
          </p:nvSpPr>
          <p:spPr>
            <a:xfrm flipH="false" flipV="false" rot="0">
              <a:off x="0" y="0"/>
              <a:ext cx="12750800" cy="3186938"/>
            </a:xfrm>
            <a:custGeom>
              <a:avLst/>
              <a:gdLst/>
              <a:ahLst/>
              <a:cxnLst/>
              <a:rect r="r" b="b" t="t" l="l"/>
              <a:pathLst>
                <a:path h="3186938" w="12750800">
                  <a:moveTo>
                    <a:pt x="0" y="53340"/>
                  </a:moveTo>
                  <a:cubicBezTo>
                    <a:pt x="0" y="23876"/>
                    <a:pt x="23876" y="0"/>
                    <a:pt x="53340" y="0"/>
                  </a:cubicBezTo>
                  <a:lnTo>
                    <a:pt x="12697460" y="0"/>
                  </a:lnTo>
                  <a:cubicBezTo>
                    <a:pt x="12726924" y="0"/>
                    <a:pt x="12750800" y="23876"/>
                    <a:pt x="12750800" y="53340"/>
                  </a:cubicBezTo>
                  <a:lnTo>
                    <a:pt x="12750800" y="3133598"/>
                  </a:lnTo>
                  <a:cubicBezTo>
                    <a:pt x="12750800" y="3163062"/>
                    <a:pt x="12726924" y="3186938"/>
                    <a:pt x="12697460" y="3186938"/>
                  </a:cubicBezTo>
                  <a:lnTo>
                    <a:pt x="53340" y="3186938"/>
                  </a:lnTo>
                  <a:cubicBezTo>
                    <a:pt x="23876" y="3186938"/>
                    <a:pt x="0" y="3163062"/>
                    <a:pt x="0" y="3133598"/>
                  </a:cubicBezTo>
                  <a:close/>
                </a:path>
              </a:pathLst>
            </a:custGeom>
            <a:solidFill>
              <a:srgbClr val="3A3B3C"/>
            </a:solidFill>
          </p:spPr>
        </p:sp>
      </p:grpSp>
      <p:grpSp>
        <p:nvGrpSpPr>
          <p:cNvPr name="Group 28" id="28"/>
          <p:cNvGrpSpPr/>
          <p:nvPr/>
        </p:nvGrpSpPr>
        <p:grpSpPr>
          <a:xfrm rot="0">
            <a:off x="1200150" y="7217122"/>
            <a:ext cx="3334196" cy="416719"/>
            <a:chOff x="0" y="0"/>
            <a:chExt cx="4445595" cy="555625"/>
          </a:xfrm>
        </p:grpSpPr>
        <p:sp>
          <p:nvSpPr>
            <p:cNvPr name="Freeform 29" id="29"/>
            <p:cNvSpPr/>
            <p:nvPr/>
          </p:nvSpPr>
          <p:spPr>
            <a:xfrm flipH="false" flipV="false" rot="0">
              <a:off x="0" y="0"/>
              <a:ext cx="4445595" cy="555625"/>
            </a:xfrm>
            <a:custGeom>
              <a:avLst/>
              <a:gdLst/>
              <a:ahLst/>
              <a:cxnLst/>
              <a:rect r="r" b="b" t="t" l="l"/>
              <a:pathLst>
                <a:path h="555625" w="4445595">
                  <a:moveTo>
                    <a:pt x="0" y="0"/>
                  </a:moveTo>
                  <a:lnTo>
                    <a:pt x="4445595" y="0"/>
                  </a:lnTo>
                  <a:lnTo>
                    <a:pt x="4445595" y="555625"/>
                  </a:lnTo>
                  <a:lnTo>
                    <a:pt x="0" y="555625"/>
                  </a:lnTo>
                  <a:close/>
                </a:path>
              </a:pathLst>
            </a:custGeom>
            <a:solidFill>
              <a:srgbClr val="000000">
                <a:alpha val="0"/>
              </a:srgbClr>
            </a:solidFill>
          </p:spPr>
        </p:sp>
        <p:sp>
          <p:nvSpPr>
            <p:cNvPr name="TextBox 30" id="30"/>
            <p:cNvSpPr txBox="true"/>
            <p:nvPr/>
          </p:nvSpPr>
          <p:spPr>
            <a:xfrm>
              <a:off x="0" y="-9525"/>
              <a:ext cx="4445595" cy="565150"/>
            </a:xfrm>
            <a:prstGeom prst="rect">
              <a:avLst/>
            </a:prstGeom>
          </p:spPr>
          <p:txBody>
            <a:bodyPr anchor="t" rtlCol="false" tIns="0" lIns="0" bIns="0" rIns="0"/>
            <a:lstStyle/>
            <a:p>
              <a:pPr algn="l">
                <a:lnSpc>
                  <a:spcPts val="3249"/>
                </a:lnSpc>
              </a:pPr>
              <a:r>
                <a:rPr lang="en-US" sz="2625">
                  <a:solidFill>
                    <a:srgbClr val="CFCBBF"/>
                  </a:solidFill>
                  <a:latin typeface="Prata"/>
                  <a:ea typeface="Prata"/>
                  <a:cs typeface="Prata"/>
                  <a:sym typeface="Prata"/>
                </a:rPr>
                <a:t>Next Steps</a:t>
              </a:r>
            </a:p>
          </p:txBody>
        </p:sp>
      </p:grpSp>
      <p:grpSp>
        <p:nvGrpSpPr>
          <p:cNvPr name="Group 31" id="31"/>
          <p:cNvGrpSpPr/>
          <p:nvPr/>
        </p:nvGrpSpPr>
        <p:grpSpPr>
          <a:xfrm rot="0">
            <a:off x="1200150" y="7793831"/>
            <a:ext cx="9029700" cy="1280071"/>
            <a:chOff x="0" y="0"/>
            <a:chExt cx="12039600" cy="1706762"/>
          </a:xfrm>
        </p:grpSpPr>
        <p:sp>
          <p:nvSpPr>
            <p:cNvPr name="Freeform 32" id="32"/>
            <p:cNvSpPr/>
            <p:nvPr/>
          </p:nvSpPr>
          <p:spPr>
            <a:xfrm flipH="false" flipV="false" rot="0">
              <a:off x="0" y="0"/>
              <a:ext cx="12039600" cy="1706762"/>
            </a:xfrm>
            <a:custGeom>
              <a:avLst/>
              <a:gdLst/>
              <a:ahLst/>
              <a:cxnLst/>
              <a:rect r="r" b="b" t="t" l="l"/>
              <a:pathLst>
                <a:path h="1706762" w="12039600">
                  <a:moveTo>
                    <a:pt x="0" y="0"/>
                  </a:moveTo>
                  <a:lnTo>
                    <a:pt x="12039600" y="0"/>
                  </a:lnTo>
                  <a:lnTo>
                    <a:pt x="12039600" y="1706762"/>
                  </a:lnTo>
                  <a:lnTo>
                    <a:pt x="0" y="1706762"/>
                  </a:lnTo>
                  <a:close/>
                </a:path>
              </a:pathLst>
            </a:custGeom>
            <a:solidFill>
              <a:srgbClr val="000000">
                <a:alpha val="0"/>
              </a:srgbClr>
            </a:solidFill>
          </p:spPr>
        </p:sp>
        <p:sp>
          <p:nvSpPr>
            <p:cNvPr name="TextBox 33" id="33"/>
            <p:cNvSpPr txBox="true"/>
            <p:nvPr/>
          </p:nvSpPr>
          <p:spPr>
            <a:xfrm>
              <a:off x="0" y="-95250"/>
              <a:ext cx="12039600" cy="1802012"/>
            </a:xfrm>
            <a:prstGeom prst="rect">
              <a:avLst/>
            </a:prstGeom>
          </p:spPr>
          <p:txBody>
            <a:bodyPr anchor="t" rtlCol="false" tIns="0" lIns="0" bIns="0" rIns="0"/>
            <a:lstStyle/>
            <a:p>
              <a:pPr algn="l">
                <a:lnSpc>
                  <a:spcPts val="3312"/>
                </a:lnSpc>
              </a:pPr>
              <a:r>
                <a:rPr lang="en-US" sz="2062">
                  <a:solidFill>
                    <a:srgbClr val="CFCBBF"/>
                  </a:solidFill>
                  <a:latin typeface="Raleway"/>
                  <a:ea typeface="Raleway"/>
                  <a:cs typeface="Raleway"/>
                  <a:sym typeface="Raleway"/>
                </a:rPr>
                <a:t>Further optimize the XGBoost model. Explore additional features and models to improve prediction accuracy. Deploy the model for practical use.</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B1C1D"/>
            </a:solidFill>
          </p:spPr>
        </p:sp>
      </p:grpSp>
      <p:grpSp>
        <p:nvGrpSpPr>
          <p:cNvPr name="Group 5" id="5"/>
          <p:cNvGrpSpPr/>
          <p:nvPr/>
        </p:nvGrpSpPr>
        <p:grpSpPr>
          <a:xfrm rot="0">
            <a:off x="6906067" y="3026513"/>
            <a:ext cx="3812055" cy="2116987"/>
            <a:chOff x="0" y="0"/>
            <a:chExt cx="5082740" cy="2822649"/>
          </a:xfrm>
        </p:grpSpPr>
        <p:sp>
          <p:nvSpPr>
            <p:cNvPr name="Freeform 6" id="6"/>
            <p:cNvSpPr/>
            <p:nvPr/>
          </p:nvSpPr>
          <p:spPr>
            <a:xfrm flipH="false" flipV="false" rot="0">
              <a:off x="0" y="0"/>
              <a:ext cx="5082741" cy="2822649"/>
            </a:xfrm>
            <a:custGeom>
              <a:avLst/>
              <a:gdLst/>
              <a:ahLst/>
              <a:cxnLst/>
              <a:rect r="r" b="b" t="t" l="l"/>
              <a:pathLst>
                <a:path h="2822649" w="5082741">
                  <a:moveTo>
                    <a:pt x="0" y="0"/>
                  </a:moveTo>
                  <a:lnTo>
                    <a:pt x="5082741" y="0"/>
                  </a:lnTo>
                  <a:lnTo>
                    <a:pt x="5082741" y="2822649"/>
                  </a:lnTo>
                  <a:lnTo>
                    <a:pt x="0" y="2822649"/>
                  </a:lnTo>
                  <a:close/>
                </a:path>
              </a:pathLst>
            </a:custGeom>
            <a:solidFill>
              <a:srgbClr val="000000">
                <a:alpha val="0"/>
              </a:srgbClr>
            </a:solidFill>
          </p:spPr>
        </p:sp>
        <p:sp>
          <p:nvSpPr>
            <p:cNvPr name="TextBox 7" id="7"/>
            <p:cNvSpPr txBox="true"/>
            <p:nvPr/>
          </p:nvSpPr>
          <p:spPr>
            <a:xfrm>
              <a:off x="0" y="-19050"/>
              <a:ext cx="5082740" cy="2841699"/>
            </a:xfrm>
            <a:prstGeom prst="rect">
              <a:avLst/>
            </a:prstGeom>
          </p:spPr>
          <p:txBody>
            <a:bodyPr anchor="t" rtlCol="false" tIns="0" lIns="0" bIns="0" rIns="0"/>
            <a:lstStyle/>
            <a:p>
              <a:pPr algn="l">
                <a:lnSpc>
                  <a:spcPts val="6937"/>
                </a:lnSpc>
              </a:pPr>
              <a:r>
                <a:rPr lang="en-US" sz="5562" u="sng">
                  <a:solidFill>
                    <a:srgbClr val="F2E782"/>
                  </a:solidFill>
                  <a:latin typeface="Prata"/>
                  <a:ea typeface="Prata"/>
                  <a:cs typeface="Prata"/>
                  <a:sym typeface="Prata"/>
                </a:rPr>
                <a:t>                                      Thank You</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DAGfX66k8WM</dc:identifier>
  <dcterms:modified xsi:type="dcterms:W3CDTF">2011-08-01T06:04:30Z</dcterms:modified>
  <cp:revision>1</cp:revision>
  <dc:title>Thank You</dc:title>
</cp:coreProperties>
</file>

<file path=docProps/thumbnail.jpeg>
</file>